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
  </p:notesMasterIdLst>
  <p:sldIdLst>
    <p:sldId id="256" r:id="rId2"/>
    <p:sldId id="261" r:id="rId3"/>
    <p:sldId id="259" r:id="rId4"/>
    <p:sldId id="260" r:id="rId5"/>
    <p:sldId id="283" r:id="rId6"/>
    <p:sldId id="262" r:id="rId7"/>
    <p:sldId id="265" r:id="rId8"/>
    <p:sldId id="279" r:id="rId9"/>
    <p:sldId id="285" r:id="rId10"/>
    <p:sldId id="286" r:id="rId11"/>
    <p:sldId id="287" r:id="rId12"/>
    <p:sldId id="278" r:id="rId13"/>
    <p:sldId id="269" r:id="rId14"/>
    <p:sldId id="270" r:id="rId15"/>
    <p:sldId id="266" r:id="rId16"/>
    <p:sldId id="267" r:id="rId17"/>
    <p:sldId id="272" r:id="rId18"/>
    <p:sldId id="297" r:id="rId19"/>
    <p:sldId id="281" r:id="rId20"/>
    <p:sldId id="298" r:id="rId21"/>
    <p:sldId id="263" r:id="rId22"/>
    <p:sldId id="258" r:id="rId23"/>
    <p:sldId id="257" r:id="rId24"/>
    <p:sldId id="288" r:id="rId25"/>
    <p:sldId id="280" r:id="rId26"/>
    <p:sldId id="271" r:id="rId27"/>
    <p:sldId id="296" r:id="rId28"/>
    <p:sldId id="289" r:id="rId29"/>
    <p:sldId id="292" r:id="rId30"/>
    <p:sldId id="26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4" d="100"/>
          <a:sy n="44" d="100"/>
        </p:scale>
        <p:origin x="-12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9"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3332F-32FA-4BC8-BB3A-BCC425A8BA9A}" type="datetimeFigureOut">
              <a:rPr lang="ru-RU" smtClean="0"/>
              <a:pPr/>
              <a:t>06.06.2015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45E4C-C4F1-4F64-86B4-4099452A224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BB45E4C-C4F1-4F64-86B4-4099452A2244}"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DEDF68-DFB8-4B7C-BE34-52ECB4CF20AE}" type="slidenum">
              <a:rPr lang="en-US" smtClean="0">
                <a:latin typeface="Times New Roman" pitchFamily="18" charset="0"/>
              </a:rPr>
              <a:pPr fontAlgn="base">
                <a:spcBef>
                  <a:spcPct val="0"/>
                </a:spcBef>
                <a:spcAft>
                  <a:spcPct val="0"/>
                </a:spcAft>
                <a:defRPr/>
              </a:pPr>
              <a:t>10</a:t>
            </a:fld>
            <a:endParaRPr lang="en-US" smtClean="0">
              <a:latin typeface="Times New Roman" pitchFamily="18" charset="0"/>
            </a:endParaRPr>
          </a:p>
        </p:txBody>
      </p:sp>
      <p:sp>
        <p:nvSpPr>
          <p:cNvPr id="4915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r>
              <a:rPr lang="en-US" smtClean="0">
                <a:latin typeface="Times New Roman" pitchFamily="18" charset="0"/>
              </a:rPr>
              <a:t>K – </a:t>
            </a:r>
            <a:r>
              <a:rPr lang="ru-RU" smtClean="0">
                <a:latin typeface="Times New Roman" pitchFamily="18" charset="0"/>
              </a:rPr>
              <a:t>клнст скор реакций </a:t>
            </a:r>
            <a:r>
              <a:rPr lang="en-US" smtClean="0">
                <a:latin typeface="Times New Roman" pitchFamily="18" charset="0"/>
              </a:rPr>
              <a:t>s </a:t>
            </a:r>
            <a:r>
              <a:rPr lang="ru-RU" smtClean="0">
                <a:latin typeface="Times New Roman" pitchFamily="18" charset="0"/>
              </a:rPr>
              <a:t>– стехиометр коэфф </a:t>
            </a:r>
            <a:r>
              <a:rPr lang="en-US" smtClean="0">
                <a:latin typeface="Times New Roman" pitchFamily="18" charset="0"/>
              </a:rPr>
              <a:t>q – </a:t>
            </a:r>
            <a:r>
              <a:rPr lang="ru-RU" smtClean="0">
                <a:latin typeface="Times New Roman" pitchFamily="18" charset="0"/>
              </a:rPr>
              <a:t>что расходуется </a:t>
            </a:r>
            <a:r>
              <a:rPr lang="en-US" smtClean="0">
                <a:latin typeface="Times New Roman" pitchFamily="18" charset="0"/>
              </a:rPr>
              <a:t>s_i </a:t>
            </a:r>
            <a:r>
              <a:rPr lang="ru-RU" smtClean="0">
                <a:latin typeface="Times New Roman" pitchFamily="18" charset="0"/>
              </a:rPr>
              <a:t> стих коэфф иго уравнения – по отн к иму компоненту</a:t>
            </a:r>
          </a:p>
        </p:txBody>
      </p:sp>
      <p:sp>
        <p:nvSpPr>
          <p:cNvPr id="49157" name="Rectangle 4"/>
          <p:cNvSpPr>
            <a:spLocks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18B90A49-0389-427C-9EFB-79057D05C196}" type="slidenum">
              <a:rPr lang="en-US" sz="1200">
                <a:latin typeface="Times New Roman Cyr" pitchFamily="18" charset="0"/>
              </a:rPr>
              <a:pPr algn="r"/>
              <a:t>10</a:t>
            </a:fld>
            <a:endParaRPr lang="en-US" sz="1200">
              <a:latin typeface="Times New Roman Cyr"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121B31-22F2-49EF-8AE6-4F3F03A65453}" type="slidenum">
              <a:rPr lang="en-US" smtClean="0">
                <a:latin typeface="Times New Roman" pitchFamily="18" charset="0"/>
              </a:rPr>
              <a:pPr fontAlgn="base">
                <a:spcBef>
                  <a:spcPct val="0"/>
                </a:spcBef>
                <a:spcAft>
                  <a:spcPct val="0"/>
                </a:spcAft>
                <a:defRPr/>
              </a:pPr>
              <a:t>11</a:t>
            </a:fld>
            <a:endParaRPr lang="en-US" smtClean="0">
              <a:latin typeface="Times New Roman" pitchFamily="18" charset="0"/>
            </a:endParaRPr>
          </a:p>
        </p:txBody>
      </p:sp>
      <p:sp>
        <p:nvSpPr>
          <p:cNvPr id="50179"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r>
              <a:rPr lang="en-US" smtClean="0">
                <a:latin typeface="Times New Roman" pitchFamily="18" charset="0"/>
              </a:rPr>
              <a:t>Ro – ro_a </a:t>
            </a:r>
            <a:r>
              <a:rPr lang="ru-RU" smtClean="0">
                <a:latin typeface="Times New Roman" pitchFamily="18" charset="0"/>
              </a:rPr>
              <a:t>вычисл по уравнению сост для влаги плотность можно вычислить двумя путями и потом их согласуем</a:t>
            </a:r>
          </a:p>
          <a:p>
            <a:pPr eaLnBrk="1" hangingPunct="1">
              <a:spcBef>
                <a:spcPct val="0"/>
              </a:spcBef>
            </a:pPr>
            <a:endParaRPr lang="ru-RU" smtClean="0">
              <a:latin typeface="Times New Roman" pitchFamily="18" charset="0"/>
            </a:endParaRPr>
          </a:p>
        </p:txBody>
      </p:sp>
      <p:sp>
        <p:nvSpPr>
          <p:cNvPr id="50181" name="Rectangle 4"/>
          <p:cNvSpPr>
            <a:spLocks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a:fld id="{CF1D8226-1907-4515-95C9-FDFE0F4E9008}" type="slidenum">
              <a:rPr lang="en-US" sz="1200">
                <a:latin typeface="Times New Roman Cyr" pitchFamily="18" charset="0"/>
              </a:rPr>
              <a:pPr algn="r"/>
              <a:t>11</a:t>
            </a:fld>
            <a:endParaRPr lang="en-US" sz="1200">
              <a:latin typeface="Times New Roman Cyr"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BB45E4C-C4F1-4F64-86B4-4099452A2244}"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xml"/><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3.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oleObject" Target="../embeddings/oleObject36.bin"/><Relationship Id="rId5" Type="http://schemas.openxmlformats.org/officeDocument/2006/relationships/oleObject" Target="../embeddings/oleObject30.bin"/><Relationship Id="rId10" Type="http://schemas.openxmlformats.org/officeDocument/2006/relationships/oleObject" Target="../embeddings/oleObject35.bin"/><Relationship Id="rId4" Type="http://schemas.openxmlformats.org/officeDocument/2006/relationships/oleObject" Target="../embeddings/oleObject29.bin"/><Relationship Id="rId9"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____Microsoft_Office_Word_97_-_20034.doc"/><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40.bin"/><Relationship Id="rId5" Type="http://schemas.openxmlformats.org/officeDocument/2006/relationships/oleObject" Target="../embeddings/oleObject39.bin"/><Relationship Id="rId10" Type="http://schemas.openxmlformats.org/officeDocument/2006/relationships/oleObject" Target="../embeddings/oleObject44.bin"/><Relationship Id="rId4" Type="http://schemas.openxmlformats.org/officeDocument/2006/relationships/oleObject" Target="../embeddings/oleObject38.bin"/><Relationship Id="rId9" Type="http://schemas.openxmlformats.org/officeDocument/2006/relationships/oleObject" Target="../embeddings/oleObject4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 Id="rId9" Type="http://schemas.openxmlformats.org/officeDocument/2006/relationships/oleObject" Target="../embeddings/oleObject5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_________Microsoft_Office_Word_97_-_20035.doc"/><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59.bin"/><Relationship Id="rId11" Type="http://schemas.openxmlformats.org/officeDocument/2006/relationships/oleObject" Target="../embeddings/_________Microsoft_Office_Word_97_-_20036.doc"/><Relationship Id="rId5" Type="http://schemas.openxmlformats.org/officeDocument/2006/relationships/oleObject" Target="../embeddings/oleObject58.bin"/><Relationship Id="rId10" Type="http://schemas.openxmlformats.org/officeDocument/2006/relationships/oleObject" Target="../embeddings/oleObject63.bin"/><Relationship Id="rId4" Type="http://schemas.openxmlformats.org/officeDocument/2006/relationships/oleObject" Target="../embeddings/oleObject57.bin"/><Relationship Id="rId9" Type="http://schemas.openxmlformats.org/officeDocument/2006/relationships/oleObject" Target="../embeddings/oleObject6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____Microsoft_Office_Word_97_-_20037.doc"/><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3.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oleObject" Target="../embeddings/oleObject70.bin"/><Relationship Id="rId9" Type="http://schemas.openxmlformats.org/officeDocument/2006/relationships/oleObject" Target="../embeddings/oleObject7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6.xml"/><Relationship Id="rId1" Type="http://schemas.openxmlformats.org/officeDocument/2006/relationships/vmlDrawing" Target="../drawings/vmlDrawing1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78.bin"/></Relationships>
</file>

<file path=ppt/slides/_rels/slide2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____Microsoft_Office_Word_97_-_20031.doc"/><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3.bin"/><Relationship Id="rId4" Type="http://schemas.openxmlformats.org/officeDocument/2006/relationships/oleObject" Target="../embeddings/_________Microsoft_Office_Word_97_-_20032.doc"/></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____Microsoft_Office_Word_97_-_20033.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12"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oleObject" Target="../embeddings/oleObject16.bin"/><Relationship Id="rId10" Type="http://schemas.openxmlformats.org/officeDocument/2006/relationships/oleObject" Target="../embeddings/oleObject21.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 A concept </a:t>
            </a:r>
            <a:br>
              <a:rPr lang="en-US" dirty="0" smtClean="0"/>
            </a:br>
            <a:r>
              <a:rPr lang="en-US" dirty="0" smtClean="0"/>
              <a:t>of environmental forecasting </a:t>
            </a:r>
            <a:br>
              <a:rPr lang="en-US" dirty="0" smtClean="0"/>
            </a:br>
            <a:r>
              <a:rPr lang="en-US" dirty="0" smtClean="0"/>
              <a:t>and variational methods </a:t>
            </a:r>
            <a:br>
              <a:rPr lang="en-US" dirty="0" smtClean="0"/>
            </a:br>
            <a:r>
              <a:rPr lang="en-US" dirty="0" smtClean="0"/>
              <a:t>for its implementation</a:t>
            </a:r>
            <a:endParaRPr lang="ru-RU" dirty="0"/>
          </a:p>
        </p:txBody>
      </p:sp>
      <p:sp>
        <p:nvSpPr>
          <p:cNvPr id="3" name="Подзаголовок 2"/>
          <p:cNvSpPr>
            <a:spLocks noGrp="1"/>
          </p:cNvSpPr>
          <p:nvPr>
            <p:ph type="subTitle" idx="1"/>
          </p:nvPr>
        </p:nvSpPr>
        <p:spPr/>
        <p:txBody>
          <a:bodyPr>
            <a:normAutofit fontScale="70000" lnSpcReduction="20000"/>
          </a:bodyPr>
          <a:lstStyle/>
          <a:p>
            <a:r>
              <a:rPr lang="en-US" dirty="0" smtClean="0"/>
              <a:t> </a:t>
            </a:r>
          </a:p>
          <a:p>
            <a:r>
              <a:rPr lang="en-US" b="1" dirty="0" smtClean="0">
                <a:solidFill>
                  <a:schemeClr val="tx1"/>
                </a:solidFill>
              </a:rPr>
              <a:t>Vladimir </a:t>
            </a:r>
            <a:r>
              <a:rPr lang="en-US" b="1" dirty="0" err="1" smtClean="0">
                <a:solidFill>
                  <a:schemeClr val="tx1"/>
                </a:solidFill>
              </a:rPr>
              <a:t>Penenko</a:t>
            </a:r>
            <a:r>
              <a:rPr lang="en-US" b="1" dirty="0" smtClean="0">
                <a:solidFill>
                  <a:schemeClr val="tx1"/>
                </a:solidFill>
              </a:rPr>
              <a:t> </a:t>
            </a:r>
          </a:p>
          <a:p>
            <a:r>
              <a:rPr lang="en-US" dirty="0" smtClean="0">
                <a:solidFill>
                  <a:schemeClr val="tx1"/>
                </a:solidFill>
              </a:rPr>
              <a:t>Institute of Computational Mathematics and Mathematical Geophysics SD RAS</a:t>
            </a:r>
          </a:p>
          <a:p>
            <a:r>
              <a:rPr lang="en-US" dirty="0" smtClean="0">
                <a:solidFill>
                  <a:schemeClr val="tx1"/>
                </a:solidFill>
              </a:rPr>
              <a:t>Novosibirsk</a:t>
            </a:r>
            <a:endParaRPr lang="ru-RU" dirty="0">
              <a:solidFill>
                <a:schemeClr val="tx1"/>
              </a:solidFill>
            </a:endParaRPr>
          </a:p>
        </p:txBody>
      </p:sp>
      <p:pic>
        <p:nvPicPr>
          <p:cNvPr id="4" name="Picture 4" descr="M:\figures\ivm_ctr.gif"/>
          <p:cNvPicPr>
            <a:picLocks noChangeAspect="1" noChangeArrowheads="1"/>
          </p:cNvPicPr>
          <p:nvPr/>
        </p:nvPicPr>
        <p:blipFill>
          <a:blip r:embed="rId2" cstate="print"/>
          <a:srcRect/>
          <a:stretch>
            <a:fillRect/>
          </a:stretch>
        </p:blipFill>
        <p:spPr bwMode="auto">
          <a:xfrm>
            <a:off x="395536" y="332656"/>
            <a:ext cx="1003248" cy="1107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Прямоугольник 13"/>
          <p:cNvSpPr>
            <a:spLocks noChangeArrowheads="1"/>
          </p:cNvSpPr>
          <p:nvPr/>
        </p:nvSpPr>
        <p:spPr bwMode="auto">
          <a:xfrm>
            <a:off x="2197100" y="5373688"/>
            <a:ext cx="4535488" cy="1052512"/>
          </a:xfrm>
          <a:prstGeom prst="rect">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endParaRPr lang="ru-RU">
              <a:latin typeface="+mn-lt"/>
              <a:cs typeface="+mn-cs"/>
            </a:endParaRPr>
          </a:p>
        </p:txBody>
      </p:sp>
      <p:sp>
        <p:nvSpPr>
          <p:cNvPr id="5128" name="Rectangle 3"/>
          <p:cNvSpPr>
            <a:spLocks noChangeArrowheads="1"/>
          </p:cNvSpPr>
          <p:nvPr/>
        </p:nvSpPr>
        <p:spPr bwMode="auto">
          <a:xfrm>
            <a:off x="989857" y="358775"/>
            <a:ext cx="7259551" cy="1508747"/>
          </a:xfrm>
          <a:prstGeom prst="rect">
            <a:avLst/>
          </a:prstGeom>
          <a:noFill/>
          <a:ln w="9525">
            <a:noFill/>
            <a:miter lim="800000"/>
            <a:headEnd/>
            <a:tailEnd/>
          </a:ln>
        </p:spPr>
        <p:txBody>
          <a:bodyPr wrap="none" lIns="92075" tIns="46038" rIns="92075" bIns="46038">
            <a:spAutoFit/>
          </a:bodyPr>
          <a:lstStyle/>
          <a:p>
            <a:pPr algn="ctr"/>
            <a:r>
              <a:rPr lang="en-US" sz="3200" b="1" dirty="0" smtClean="0">
                <a:latin typeface="Times New Roman Cyr" pitchFamily="18" charset="0"/>
              </a:rPr>
              <a:t>Convection-diffusion-reaction system</a:t>
            </a:r>
          </a:p>
          <a:p>
            <a:pPr algn="ctr"/>
            <a:r>
              <a:rPr lang="en-US" sz="3200" b="1" dirty="0" smtClean="0">
                <a:latin typeface="Times New Roman Cyr" pitchFamily="18" charset="0"/>
              </a:rPr>
              <a:t>for humidity and gas - aerosol chemistry</a:t>
            </a:r>
            <a:endParaRPr lang="en-US" sz="3200" b="1" dirty="0">
              <a:latin typeface="Times New Roman Cyr" pitchFamily="18" charset="0"/>
            </a:endParaRPr>
          </a:p>
          <a:p>
            <a:pPr algn="ctr"/>
            <a:endParaRPr lang="en-US" sz="2800" b="1" dirty="0">
              <a:latin typeface="Times New Roman Cyr" pitchFamily="18" charset="0"/>
            </a:endParaRPr>
          </a:p>
        </p:txBody>
      </p:sp>
      <p:sp>
        <p:nvSpPr>
          <p:cNvPr id="5129" name="Rectangle 4"/>
          <p:cNvSpPr>
            <a:spLocks noChangeArrowheads="1"/>
          </p:cNvSpPr>
          <p:nvPr/>
        </p:nvSpPr>
        <p:spPr bwMode="auto">
          <a:xfrm>
            <a:off x="479425" y="3068638"/>
            <a:ext cx="4952638" cy="369974"/>
          </a:xfrm>
          <a:prstGeom prst="rect">
            <a:avLst/>
          </a:prstGeom>
          <a:noFill/>
          <a:ln w="9525">
            <a:noFill/>
            <a:miter lim="800000"/>
            <a:headEnd/>
            <a:tailEnd/>
          </a:ln>
        </p:spPr>
        <p:txBody>
          <a:bodyPr wrap="none" lIns="92075" tIns="46038" rIns="92075" bIns="46038">
            <a:spAutoFit/>
          </a:bodyPr>
          <a:lstStyle/>
          <a:p>
            <a:r>
              <a:rPr lang="en-US" dirty="0">
                <a:latin typeface="Times New Roman Cyr" pitchFamily="18" charset="0"/>
              </a:rPr>
              <a:t> </a:t>
            </a:r>
            <a:r>
              <a:rPr lang="en-US" dirty="0">
                <a:latin typeface="Calibri" pitchFamily="34" charset="0"/>
              </a:rPr>
              <a:t>Operators of </a:t>
            </a:r>
            <a:r>
              <a:rPr lang="en-US" dirty="0" smtClean="0">
                <a:latin typeface="Calibri" pitchFamily="34" charset="0"/>
              </a:rPr>
              <a:t>transformation for chemical kinetics</a:t>
            </a:r>
            <a:endParaRPr lang="en-US" dirty="0">
              <a:latin typeface="Times New Roman Cyr" pitchFamily="18" charset="0"/>
            </a:endParaRPr>
          </a:p>
        </p:txBody>
      </p:sp>
      <p:graphicFrame>
        <p:nvGraphicFramePr>
          <p:cNvPr id="5123" name="Object 7"/>
          <p:cNvGraphicFramePr>
            <a:graphicFrameLocks noChangeAspect="1"/>
          </p:cNvGraphicFramePr>
          <p:nvPr/>
        </p:nvGraphicFramePr>
        <p:xfrm>
          <a:off x="4067175" y="4795838"/>
          <a:ext cx="901700" cy="431800"/>
        </p:xfrm>
        <a:graphic>
          <a:graphicData uri="http://schemas.openxmlformats.org/presentationml/2006/ole">
            <p:oleObj spid="_x0000_s68611" name="Equation" r:id="rId4" imgW="901440" imgH="431640" progId="Equation.DSMT4">
              <p:embed/>
            </p:oleObj>
          </a:graphicData>
        </a:graphic>
      </p:graphicFrame>
      <p:graphicFrame>
        <p:nvGraphicFramePr>
          <p:cNvPr id="5124" name="Object 8"/>
          <p:cNvGraphicFramePr>
            <a:graphicFrameLocks noChangeAspect="1"/>
          </p:cNvGraphicFramePr>
          <p:nvPr/>
        </p:nvGraphicFramePr>
        <p:xfrm>
          <a:off x="7524328" y="1916832"/>
          <a:ext cx="889000" cy="393700"/>
        </p:xfrm>
        <a:graphic>
          <a:graphicData uri="http://schemas.openxmlformats.org/presentationml/2006/ole">
            <p:oleObj spid="_x0000_s68612" name="Equation" r:id="rId5" imgW="888840" imgH="393480" progId="Equation.DSMT4">
              <p:embed/>
            </p:oleObj>
          </a:graphicData>
        </a:graphic>
      </p:graphicFrame>
      <p:sp>
        <p:nvSpPr>
          <p:cNvPr id="4106" name="Скругленная прямоугольная выноска 7"/>
          <p:cNvSpPr>
            <a:spLocks noChangeArrowheads="1"/>
          </p:cNvSpPr>
          <p:nvPr/>
        </p:nvSpPr>
        <p:spPr bwMode="auto">
          <a:xfrm>
            <a:off x="1331913" y="3500438"/>
            <a:ext cx="1295400" cy="358775"/>
          </a:xfrm>
          <a:prstGeom prst="wedgeRoundRectCallout">
            <a:avLst>
              <a:gd name="adj1" fmla="val 4884"/>
              <a:gd name="adj2" fmla="val 90162"/>
              <a:gd name="adj3" fmla="val 16667"/>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a:latin typeface="+mn-lt"/>
                <a:cs typeface="+mn-cs"/>
              </a:rPr>
              <a:t>destruction</a:t>
            </a:r>
            <a:endParaRPr lang="ru-RU">
              <a:latin typeface="+mn-lt"/>
              <a:cs typeface="+mn-cs"/>
            </a:endParaRPr>
          </a:p>
        </p:txBody>
      </p:sp>
      <p:sp>
        <p:nvSpPr>
          <p:cNvPr id="4107" name="Скругленная прямоугольная выноска 8"/>
          <p:cNvSpPr>
            <a:spLocks noChangeArrowheads="1"/>
          </p:cNvSpPr>
          <p:nvPr/>
        </p:nvSpPr>
        <p:spPr bwMode="auto">
          <a:xfrm>
            <a:off x="2195513" y="4435475"/>
            <a:ext cx="1584325" cy="433388"/>
          </a:xfrm>
          <a:prstGeom prst="wedgeRoundRectCallout">
            <a:avLst>
              <a:gd name="adj1" fmla="val -8685"/>
              <a:gd name="adj2" fmla="val -88375"/>
              <a:gd name="adj3" fmla="val 16667"/>
            </a:avLst>
          </a:prstGeom>
          <a:solidFill>
            <a:schemeClr val="accent6">
              <a:lumMod val="20000"/>
              <a:lumOff val="80000"/>
            </a:schemeClr>
          </a:solidFill>
          <a:ln w="9525" algn="ctr">
            <a:solidFill>
              <a:schemeClr val="accent6">
                <a:lumMod val="20000"/>
                <a:lumOff val="80000"/>
              </a:schemeClr>
            </a:solidFill>
            <a:round/>
            <a:headEnd/>
            <a:tailEnd/>
          </a:ln>
        </p:spPr>
        <p:txBody>
          <a:bodyPr/>
          <a:lstStyle/>
          <a:p>
            <a:pPr fontAlgn="auto">
              <a:spcBef>
                <a:spcPts val="0"/>
              </a:spcBef>
              <a:spcAft>
                <a:spcPts val="0"/>
              </a:spcAft>
              <a:defRPr/>
            </a:pPr>
            <a:r>
              <a:rPr lang="en-US" dirty="0">
                <a:latin typeface="+mn-lt"/>
                <a:cs typeface="+mn-cs"/>
              </a:rPr>
              <a:t>production</a:t>
            </a:r>
            <a:endParaRPr lang="ru-RU" dirty="0">
              <a:latin typeface="+mn-lt"/>
              <a:cs typeface="+mn-cs"/>
            </a:endParaRPr>
          </a:p>
        </p:txBody>
      </p:sp>
      <p:graphicFrame>
        <p:nvGraphicFramePr>
          <p:cNvPr id="5125" name="Object 3"/>
          <p:cNvGraphicFramePr>
            <a:graphicFrameLocks/>
          </p:cNvGraphicFramePr>
          <p:nvPr/>
        </p:nvGraphicFramePr>
        <p:xfrm>
          <a:off x="2413000" y="5949950"/>
          <a:ext cx="4305300" cy="393700"/>
        </p:xfrm>
        <a:graphic>
          <a:graphicData uri="http://schemas.openxmlformats.org/presentationml/2006/ole">
            <p:oleObj spid="_x0000_s68613" name="Equation" r:id="rId6" imgW="4305240" imgH="393480" progId="Equation.DSMT4">
              <p:embed/>
            </p:oleObj>
          </a:graphicData>
        </a:graphic>
      </p:graphicFrame>
      <p:graphicFrame>
        <p:nvGraphicFramePr>
          <p:cNvPr id="5126" name="Object 11"/>
          <p:cNvGraphicFramePr>
            <a:graphicFrameLocks/>
          </p:cNvGraphicFramePr>
          <p:nvPr/>
        </p:nvGraphicFramePr>
        <p:xfrm>
          <a:off x="317500" y="3630613"/>
          <a:ext cx="8826500" cy="1089025"/>
        </p:xfrm>
        <a:graphic>
          <a:graphicData uri="http://schemas.openxmlformats.org/presentationml/2006/ole">
            <p:oleObj spid="_x0000_s68614" name="Equation" r:id="rId7" imgW="8826480" imgH="1091880" progId="Equation.DSMT4">
              <p:embed/>
            </p:oleObj>
          </a:graphicData>
        </a:graphic>
      </p:graphicFrame>
      <p:sp>
        <p:nvSpPr>
          <p:cNvPr id="5132" name="TextBox 12"/>
          <p:cNvSpPr txBox="1">
            <a:spLocks noChangeArrowheads="1"/>
          </p:cNvSpPr>
          <p:nvPr/>
        </p:nvSpPr>
        <p:spPr bwMode="auto">
          <a:xfrm>
            <a:off x="2844800" y="5446713"/>
            <a:ext cx="2882900" cy="461962"/>
          </a:xfrm>
          <a:prstGeom prst="rect">
            <a:avLst/>
          </a:prstGeom>
          <a:noFill/>
          <a:ln w="9525">
            <a:noFill/>
            <a:miter lim="800000"/>
            <a:headEnd/>
            <a:tailEnd/>
          </a:ln>
        </p:spPr>
        <p:txBody>
          <a:bodyPr wrap="none">
            <a:spAutoFit/>
          </a:bodyPr>
          <a:lstStyle/>
          <a:p>
            <a:r>
              <a:rPr lang="en-US">
                <a:latin typeface="Calibri" pitchFamily="34" charset="0"/>
              </a:rPr>
              <a:t>! Important properties</a:t>
            </a:r>
            <a:endParaRPr lang="ru-RU">
              <a:latin typeface="Calibri" pitchFamily="34" charset="0"/>
            </a:endParaRPr>
          </a:p>
        </p:txBody>
      </p:sp>
      <p:graphicFrame>
        <p:nvGraphicFramePr>
          <p:cNvPr id="68615" name="Object 7"/>
          <p:cNvGraphicFramePr>
            <a:graphicFrameLocks noChangeAspect="1"/>
          </p:cNvGraphicFramePr>
          <p:nvPr/>
        </p:nvGraphicFramePr>
        <p:xfrm>
          <a:off x="971600" y="1772816"/>
          <a:ext cx="6229350" cy="728662"/>
        </p:xfrm>
        <a:graphic>
          <a:graphicData uri="http://schemas.openxmlformats.org/presentationml/2006/ole">
            <p:oleObj spid="_x0000_s68615" name="Equation" r:id="rId8" imgW="6235560" imgH="72360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bwMode="auto">
          <a:xfrm>
            <a:off x="2195736" y="6021288"/>
            <a:ext cx="288925" cy="4318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ru-RU">
              <a:latin typeface="Times New Roman" pitchFamily="18" charset="-52"/>
              <a:cs typeface="+mn-cs"/>
            </a:endParaRPr>
          </a:p>
        </p:txBody>
      </p:sp>
      <p:graphicFrame>
        <p:nvGraphicFramePr>
          <p:cNvPr id="6152" name="Object 12"/>
          <p:cNvGraphicFramePr>
            <a:graphicFrameLocks noChangeAspect="1"/>
          </p:cNvGraphicFramePr>
          <p:nvPr/>
        </p:nvGraphicFramePr>
        <p:xfrm>
          <a:off x="1259632" y="5949280"/>
          <a:ext cx="1816100" cy="444500"/>
        </p:xfrm>
        <a:graphic>
          <a:graphicData uri="http://schemas.openxmlformats.org/presentationml/2006/ole">
            <p:oleObj spid="_x0000_s69640" name="Equation" r:id="rId4" imgW="1815840" imgH="444240" progId="Equation.DSMT4">
              <p:embed/>
            </p:oleObj>
          </a:graphicData>
        </a:graphic>
      </p:graphicFrame>
      <p:sp>
        <p:nvSpPr>
          <p:cNvPr id="6154" name="Rectangle 2"/>
          <p:cNvSpPr>
            <a:spLocks noChangeArrowheads="1"/>
          </p:cNvSpPr>
          <p:nvPr/>
        </p:nvSpPr>
        <p:spPr bwMode="auto">
          <a:xfrm>
            <a:off x="971550" y="188913"/>
            <a:ext cx="8229600" cy="1143000"/>
          </a:xfrm>
          <a:prstGeom prst="rect">
            <a:avLst/>
          </a:prstGeom>
          <a:noFill/>
          <a:ln w="9525">
            <a:noFill/>
            <a:miter lim="800000"/>
            <a:headEnd/>
            <a:tailEnd/>
          </a:ln>
        </p:spPr>
        <p:txBody>
          <a:bodyPr lIns="92075" tIns="46038" rIns="92075" bIns="46038" anchor="ctr"/>
          <a:lstStyle/>
          <a:p>
            <a:pPr algn="ctr"/>
            <a:r>
              <a:rPr lang="en-US" sz="3200" b="1">
                <a:latin typeface="Calibri" pitchFamily="34" charset="0"/>
              </a:rPr>
              <a:t>Integral identity is  </a:t>
            </a:r>
            <a:br>
              <a:rPr lang="en-US" sz="3200" b="1">
                <a:latin typeface="Calibri" pitchFamily="34" charset="0"/>
              </a:rPr>
            </a:br>
            <a:r>
              <a:rPr lang="en-US" sz="3200" b="1">
                <a:latin typeface="Calibri" pitchFamily="34" charset="0"/>
              </a:rPr>
              <a:t>a variational form of integrated system:</a:t>
            </a:r>
          </a:p>
          <a:p>
            <a:pPr algn="ctr"/>
            <a:r>
              <a:rPr lang="en-US" sz="3200" b="1">
                <a:latin typeface="Calibri" pitchFamily="34" charset="0"/>
              </a:rPr>
              <a:t>hydrodynamics+ chemistry+ hydrology</a:t>
            </a:r>
          </a:p>
        </p:txBody>
      </p:sp>
      <p:graphicFrame>
        <p:nvGraphicFramePr>
          <p:cNvPr id="6150" name="Object 10"/>
          <p:cNvGraphicFramePr>
            <a:graphicFrameLocks noChangeAspect="1"/>
          </p:cNvGraphicFramePr>
          <p:nvPr/>
        </p:nvGraphicFramePr>
        <p:xfrm>
          <a:off x="1403648" y="6477000"/>
          <a:ext cx="1257300" cy="381000"/>
        </p:xfrm>
        <a:graphic>
          <a:graphicData uri="http://schemas.openxmlformats.org/presentationml/2006/ole">
            <p:oleObj spid="_x0000_s69638" name="Equation" r:id="rId5" imgW="1257120" imgH="380880" progId="Equation.DSMT4">
              <p:embed/>
            </p:oleObj>
          </a:graphicData>
        </a:graphic>
      </p:graphicFrame>
      <p:sp>
        <p:nvSpPr>
          <p:cNvPr id="6158" name="TextBox 11"/>
          <p:cNvSpPr txBox="1">
            <a:spLocks noChangeArrowheads="1"/>
          </p:cNvSpPr>
          <p:nvPr/>
        </p:nvSpPr>
        <p:spPr bwMode="auto">
          <a:xfrm>
            <a:off x="2843808" y="6488668"/>
            <a:ext cx="1351588" cy="369332"/>
          </a:xfrm>
          <a:prstGeom prst="rect">
            <a:avLst/>
          </a:prstGeom>
          <a:noFill/>
          <a:ln w="9525">
            <a:noFill/>
            <a:miter lim="800000"/>
            <a:headEnd/>
            <a:tailEnd/>
          </a:ln>
        </p:spPr>
        <p:txBody>
          <a:bodyPr wrap="none">
            <a:spAutoFit/>
          </a:bodyPr>
          <a:lstStyle/>
          <a:p>
            <a:r>
              <a:rPr lang="en-US" dirty="0">
                <a:latin typeface="Calibri" pitchFamily="34" charset="0"/>
              </a:rPr>
              <a:t>state </a:t>
            </a:r>
            <a:r>
              <a:rPr lang="en-US" dirty="0" smtClean="0">
                <a:latin typeface="Calibri" pitchFamily="34" charset="0"/>
              </a:rPr>
              <a:t>vector;</a:t>
            </a:r>
            <a:endParaRPr lang="ru-RU" dirty="0">
              <a:latin typeface="Calibri" pitchFamily="34" charset="0"/>
            </a:endParaRPr>
          </a:p>
        </p:txBody>
      </p:sp>
      <p:graphicFrame>
        <p:nvGraphicFramePr>
          <p:cNvPr id="6151" name="Object 11"/>
          <p:cNvGraphicFramePr>
            <a:graphicFrameLocks noChangeAspect="1"/>
          </p:cNvGraphicFramePr>
          <p:nvPr/>
        </p:nvGraphicFramePr>
        <p:xfrm>
          <a:off x="5004048" y="6438900"/>
          <a:ext cx="1485900" cy="419100"/>
        </p:xfrm>
        <a:graphic>
          <a:graphicData uri="http://schemas.openxmlformats.org/presentationml/2006/ole">
            <p:oleObj spid="_x0000_s69639" name="Equation" r:id="rId6" imgW="1485720" imgH="419040" progId="Equation.DSMT4">
              <p:embed/>
            </p:oleObj>
          </a:graphicData>
        </a:graphic>
      </p:graphicFrame>
      <p:sp>
        <p:nvSpPr>
          <p:cNvPr id="6159" name="Прямоугольник 13"/>
          <p:cNvSpPr>
            <a:spLocks noChangeArrowheads="1"/>
          </p:cNvSpPr>
          <p:nvPr/>
        </p:nvSpPr>
        <p:spPr bwMode="auto">
          <a:xfrm>
            <a:off x="6516216" y="6488668"/>
            <a:ext cx="1487715" cy="369332"/>
          </a:xfrm>
          <a:prstGeom prst="rect">
            <a:avLst/>
          </a:prstGeom>
          <a:noFill/>
          <a:ln w="9525">
            <a:noFill/>
            <a:miter lim="800000"/>
            <a:headEnd/>
            <a:tailEnd/>
          </a:ln>
        </p:spPr>
        <p:txBody>
          <a:bodyPr wrap="none">
            <a:spAutoFit/>
          </a:bodyPr>
          <a:lstStyle/>
          <a:p>
            <a:r>
              <a:rPr lang="en-US" dirty="0" err="1">
                <a:latin typeface="Calibri" pitchFamily="34" charset="0"/>
              </a:rPr>
              <a:t>adjoint</a:t>
            </a:r>
            <a:r>
              <a:rPr lang="en-US" dirty="0">
                <a:latin typeface="Calibri" pitchFamily="34" charset="0"/>
              </a:rPr>
              <a:t> </a:t>
            </a:r>
            <a:r>
              <a:rPr lang="en-US" dirty="0" smtClean="0">
                <a:latin typeface="Calibri" pitchFamily="34" charset="0"/>
              </a:rPr>
              <a:t>vector</a:t>
            </a:r>
            <a:endParaRPr lang="ru-RU" dirty="0">
              <a:latin typeface="Calibri" pitchFamily="34" charset="0"/>
            </a:endParaRPr>
          </a:p>
        </p:txBody>
      </p:sp>
      <p:sp>
        <p:nvSpPr>
          <p:cNvPr id="6160" name="TextBox 15"/>
          <p:cNvSpPr txBox="1">
            <a:spLocks noChangeArrowheads="1"/>
          </p:cNvSpPr>
          <p:nvPr/>
        </p:nvSpPr>
        <p:spPr bwMode="auto">
          <a:xfrm>
            <a:off x="3276600" y="6021388"/>
            <a:ext cx="5846763" cy="461962"/>
          </a:xfrm>
          <a:prstGeom prst="rect">
            <a:avLst/>
          </a:prstGeom>
          <a:noFill/>
          <a:ln w="9525">
            <a:noFill/>
            <a:miter lim="800000"/>
            <a:headEnd/>
            <a:tailEnd/>
          </a:ln>
        </p:spPr>
        <p:txBody>
          <a:bodyPr wrap="none">
            <a:spAutoFit/>
          </a:bodyPr>
          <a:lstStyle/>
          <a:p>
            <a:r>
              <a:rPr lang="en-US">
                <a:latin typeface="Calibri" pitchFamily="34" charset="0"/>
              </a:rPr>
              <a:t>equation of the energy balance for the system</a:t>
            </a:r>
            <a:endParaRPr lang="ru-RU">
              <a:latin typeface="Calibri" pitchFamily="34" charset="0"/>
            </a:endParaRPr>
          </a:p>
        </p:txBody>
      </p:sp>
      <p:sp>
        <p:nvSpPr>
          <p:cNvPr id="696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9641" name="Object 9"/>
          <p:cNvGraphicFramePr>
            <a:graphicFrameLocks noChangeAspect="1"/>
          </p:cNvGraphicFramePr>
          <p:nvPr/>
        </p:nvGraphicFramePr>
        <p:xfrm>
          <a:off x="2220913" y="1662113"/>
          <a:ext cx="4314825" cy="498475"/>
        </p:xfrm>
        <a:graphic>
          <a:graphicData uri="http://schemas.openxmlformats.org/presentationml/2006/ole">
            <p:oleObj spid="_x0000_s69641" name="Equation" r:id="rId7" imgW="4305240" imgH="507960" progId="Equation.DSMT4">
              <p:embed/>
            </p:oleObj>
          </a:graphicData>
        </a:graphic>
      </p:graphicFrame>
      <p:sp>
        <p:nvSpPr>
          <p:cNvPr id="696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9643" name="Object 11"/>
          <p:cNvGraphicFramePr>
            <a:graphicFrameLocks noChangeAspect="1"/>
          </p:cNvGraphicFramePr>
          <p:nvPr/>
        </p:nvGraphicFramePr>
        <p:xfrm>
          <a:off x="395536" y="2204864"/>
          <a:ext cx="7921625" cy="1030287"/>
        </p:xfrm>
        <a:graphic>
          <a:graphicData uri="http://schemas.openxmlformats.org/presentationml/2006/ole">
            <p:oleObj spid="_x0000_s69643" name="Equation" r:id="rId8" imgW="7937280" imgH="1015920" progId="Equation.DSMT4">
              <p:embed/>
            </p:oleObj>
          </a:graphicData>
        </a:graphic>
      </p:graphicFrame>
      <p:sp>
        <p:nvSpPr>
          <p:cNvPr id="696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9645" name="Object 13"/>
          <p:cNvGraphicFramePr>
            <a:graphicFrameLocks noChangeAspect="1"/>
          </p:cNvGraphicFramePr>
          <p:nvPr/>
        </p:nvGraphicFramePr>
        <p:xfrm>
          <a:off x="576263" y="3251200"/>
          <a:ext cx="7442200" cy="774700"/>
        </p:xfrm>
        <a:graphic>
          <a:graphicData uri="http://schemas.openxmlformats.org/presentationml/2006/ole">
            <p:oleObj spid="_x0000_s69645" name="Equation" r:id="rId9" imgW="7441920" imgH="774360" progId="Equation.DSMT4">
              <p:embed/>
            </p:oleObj>
          </a:graphicData>
        </a:graphic>
      </p:graphicFrame>
      <p:sp>
        <p:nvSpPr>
          <p:cNvPr id="696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9647" name="Object 15"/>
          <p:cNvGraphicFramePr>
            <a:graphicFrameLocks noChangeAspect="1"/>
          </p:cNvGraphicFramePr>
          <p:nvPr/>
        </p:nvGraphicFramePr>
        <p:xfrm>
          <a:off x="98425" y="3862388"/>
          <a:ext cx="8455025" cy="908050"/>
        </p:xfrm>
        <a:graphic>
          <a:graphicData uri="http://schemas.openxmlformats.org/presentationml/2006/ole">
            <p:oleObj spid="_x0000_s69647" name="Equation" r:id="rId10" imgW="8445240" imgH="914400" progId="Equation.DSMT4">
              <p:embed/>
            </p:oleObj>
          </a:graphicData>
        </a:graphic>
      </p:graphicFrame>
      <p:sp>
        <p:nvSpPr>
          <p:cNvPr id="696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9649" name="Object 17"/>
          <p:cNvGraphicFramePr>
            <a:graphicFrameLocks noChangeAspect="1"/>
          </p:cNvGraphicFramePr>
          <p:nvPr/>
        </p:nvGraphicFramePr>
        <p:xfrm>
          <a:off x="755576" y="5013176"/>
          <a:ext cx="7639050" cy="742950"/>
        </p:xfrm>
        <a:graphic>
          <a:graphicData uri="http://schemas.openxmlformats.org/presentationml/2006/ole">
            <p:oleObj spid="_x0000_s69649" name="Equation" r:id="rId11" imgW="7632360" imgH="74916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1026"/>
          <p:cNvGraphicFramePr>
            <a:graphicFrameLocks noChangeAspect="1"/>
          </p:cNvGraphicFramePr>
          <p:nvPr/>
        </p:nvGraphicFramePr>
        <p:xfrm>
          <a:off x="755650" y="1481138"/>
          <a:ext cx="8010525" cy="5505450"/>
        </p:xfrm>
        <a:graphic>
          <a:graphicData uri="http://schemas.openxmlformats.org/presentationml/2006/ole">
            <p:oleObj spid="_x0000_s37890" name="Document" r:id="rId3" imgW="9216322" imgH="6542470" progId="Word.Document.8">
              <p:embed/>
            </p:oleObj>
          </a:graphicData>
        </a:graphic>
      </p:graphicFrame>
      <p:sp>
        <p:nvSpPr>
          <p:cNvPr id="15363" name="Text Box 1027"/>
          <p:cNvSpPr txBox="1">
            <a:spLocks noChangeArrowheads="1"/>
          </p:cNvSpPr>
          <p:nvPr/>
        </p:nvSpPr>
        <p:spPr bwMode="auto">
          <a:xfrm>
            <a:off x="1582738" y="-12700"/>
            <a:ext cx="7310437" cy="1570038"/>
          </a:xfrm>
          <a:prstGeom prst="rect">
            <a:avLst/>
          </a:prstGeom>
          <a:noFill/>
          <a:ln w="9525">
            <a:noFill/>
            <a:miter lim="800000"/>
            <a:headEnd/>
            <a:tailEnd/>
          </a:ln>
        </p:spPr>
        <p:txBody>
          <a:bodyPr wrap="none">
            <a:spAutoFit/>
          </a:bodyPr>
          <a:lstStyle/>
          <a:p>
            <a:pPr algn="ctr"/>
            <a:r>
              <a:rPr lang="en-GB" sz="3200" b="1">
                <a:latin typeface="Calibri" pitchFamily="34" charset="0"/>
              </a:rPr>
              <a:t>Augmented functional  for  construction </a:t>
            </a:r>
          </a:p>
          <a:p>
            <a:pPr algn="ctr"/>
            <a:r>
              <a:rPr lang="en-GB" sz="3200" b="1">
                <a:latin typeface="Calibri" pitchFamily="34" charset="0"/>
              </a:rPr>
              <a:t>of optimal algorithms </a:t>
            </a:r>
            <a:br>
              <a:rPr lang="en-GB" sz="3200" b="1">
                <a:latin typeface="Calibri" pitchFamily="34" charset="0"/>
              </a:rPr>
            </a:br>
            <a:r>
              <a:rPr lang="en-GB" sz="3200" b="1">
                <a:latin typeface="Calibri" pitchFamily="34" charset="0"/>
              </a:rPr>
              <a:t>and  uncertainty assessment</a:t>
            </a:r>
            <a:endParaRPr lang="en-US" sz="3200" b="1">
              <a:latin typeface="Calibri" pitchFamily="34" charset="0"/>
            </a:endParaRPr>
          </a:p>
        </p:txBody>
      </p:sp>
      <p:sp>
        <p:nvSpPr>
          <p:cNvPr id="8196" name="Скругленная прямоугольная выноска 3"/>
          <p:cNvSpPr>
            <a:spLocks noChangeArrowheads="1"/>
          </p:cNvSpPr>
          <p:nvPr/>
        </p:nvSpPr>
        <p:spPr bwMode="auto">
          <a:xfrm>
            <a:off x="2987675" y="1557338"/>
            <a:ext cx="1223963" cy="612775"/>
          </a:xfrm>
          <a:prstGeom prst="wedgeRoundRectCallout">
            <a:avLst>
              <a:gd name="adj1" fmla="val -20833"/>
              <a:gd name="adj2" fmla="val 62500"/>
              <a:gd name="adj3" fmla="val 16667"/>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dirty="0">
                <a:latin typeface="+mn-lt"/>
                <a:cs typeface="+mn-cs"/>
              </a:rPr>
              <a:t>cost functional</a:t>
            </a:r>
            <a:endParaRPr lang="ru-RU" dirty="0">
              <a:latin typeface="+mn-lt"/>
              <a:cs typeface="+mn-cs"/>
            </a:endParaRPr>
          </a:p>
        </p:txBody>
      </p:sp>
      <p:sp>
        <p:nvSpPr>
          <p:cNvPr id="8197" name="Скругленная прямоугольная выноска 4"/>
          <p:cNvSpPr>
            <a:spLocks noChangeArrowheads="1"/>
          </p:cNvSpPr>
          <p:nvPr/>
        </p:nvSpPr>
        <p:spPr bwMode="auto">
          <a:xfrm>
            <a:off x="5219700" y="1628775"/>
            <a:ext cx="1512888" cy="576263"/>
          </a:xfrm>
          <a:prstGeom prst="wedgeRoundRectCallout">
            <a:avLst>
              <a:gd name="adj1" fmla="val -20833"/>
              <a:gd name="adj2" fmla="val 62500"/>
              <a:gd name="adj3" fmla="val 16667"/>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dirty="0">
                <a:latin typeface="+mn-lt"/>
                <a:cs typeface="+mn-cs"/>
              </a:rPr>
              <a:t>misfit  in</a:t>
            </a:r>
          </a:p>
          <a:p>
            <a:pPr fontAlgn="auto">
              <a:spcBef>
                <a:spcPts val="0"/>
              </a:spcBef>
              <a:spcAft>
                <a:spcPts val="0"/>
              </a:spcAft>
              <a:defRPr/>
            </a:pPr>
            <a:r>
              <a:rPr lang="en-US" dirty="0">
                <a:latin typeface="+mn-lt"/>
                <a:cs typeface="+mn-cs"/>
              </a:rPr>
              <a:t>observations</a:t>
            </a:r>
            <a:endParaRPr lang="ru-RU" dirty="0">
              <a:latin typeface="+mn-lt"/>
              <a:cs typeface="+mn-cs"/>
            </a:endParaRPr>
          </a:p>
        </p:txBody>
      </p:sp>
      <p:sp>
        <p:nvSpPr>
          <p:cNvPr id="8198" name="Скругленная прямоугольная выноска 5"/>
          <p:cNvSpPr>
            <a:spLocks noChangeArrowheads="1"/>
          </p:cNvSpPr>
          <p:nvPr/>
        </p:nvSpPr>
        <p:spPr bwMode="auto">
          <a:xfrm>
            <a:off x="7092950" y="1628775"/>
            <a:ext cx="1655763" cy="612775"/>
          </a:xfrm>
          <a:prstGeom prst="wedgeRoundRectCallout">
            <a:avLst>
              <a:gd name="adj1" fmla="val -1699"/>
              <a:gd name="adj2" fmla="val 63977"/>
              <a:gd name="adj3" fmla="val 16667"/>
            </a:avLst>
          </a:prstGeom>
          <a:solidFill>
            <a:schemeClr val="accent2">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dirty="0">
                <a:latin typeface="+mn-lt"/>
                <a:cs typeface="+mn-cs"/>
              </a:rPr>
              <a:t>model’s uncertainty</a:t>
            </a:r>
            <a:endParaRPr lang="ru-RU" dirty="0">
              <a:latin typeface="+mn-lt"/>
              <a:cs typeface="+mn-cs"/>
            </a:endParaRPr>
          </a:p>
        </p:txBody>
      </p:sp>
      <p:sp>
        <p:nvSpPr>
          <p:cNvPr id="8199" name="Скругленная прямоугольная выноска 6"/>
          <p:cNvSpPr>
            <a:spLocks noChangeArrowheads="1"/>
          </p:cNvSpPr>
          <p:nvPr/>
        </p:nvSpPr>
        <p:spPr bwMode="auto">
          <a:xfrm>
            <a:off x="1042988" y="3716338"/>
            <a:ext cx="1728787" cy="433387"/>
          </a:xfrm>
          <a:prstGeom prst="wedgeRoundRectCallout">
            <a:avLst>
              <a:gd name="adj1" fmla="val -2870"/>
              <a:gd name="adj2" fmla="val -73704"/>
              <a:gd name="adj3" fmla="val 16667"/>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dirty="0">
                <a:latin typeface="+mn-lt"/>
                <a:cs typeface="+mn-cs"/>
              </a:rPr>
              <a:t>initial data </a:t>
            </a:r>
            <a:r>
              <a:rPr lang="en-US" dirty="0" err="1">
                <a:latin typeface="+mn-lt"/>
                <a:cs typeface="+mn-cs"/>
              </a:rPr>
              <a:t>unc</a:t>
            </a:r>
            <a:r>
              <a:rPr lang="en-US" dirty="0">
                <a:latin typeface="+mn-lt"/>
                <a:cs typeface="+mn-cs"/>
              </a:rPr>
              <a:t>.</a:t>
            </a:r>
            <a:endParaRPr lang="ru-RU" dirty="0">
              <a:latin typeface="+mn-lt"/>
              <a:cs typeface="+mn-cs"/>
            </a:endParaRPr>
          </a:p>
        </p:txBody>
      </p:sp>
      <p:sp>
        <p:nvSpPr>
          <p:cNvPr id="8200" name="Скругленная прямоугольная выноска 7"/>
          <p:cNvSpPr>
            <a:spLocks noChangeArrowheads="1"/>
          </p:cNvSpPr>
          <p:nvPr/>
        </p:nvSpPr>
        <p:spPr bwMode="auto">
          <a:xfrm>
            <a:off x="3132138" y="3789363"/>
            <a:ext cx="1800225" cy="360362"/>
          </a:xfrm>
          <a:prstGeom prst="wedgeRoundRectCallout">
            <a:avLst>
              <a:gd name="adj1" fmla="val -8259"/>
              <a:gd name="adj2" fmla="val -138667"/>
              <a:gd name="adj3" fmla="val 16667"/>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dirty="0">
                <a:latin typeface="+mn-lt"/>
                <a:cs typeface="+mn-cs"/>
              </a:rPr>
              <a:t>parameters </a:t>
            </a:r>
            <a:r>
              <a:rPr lang="en-US" dirty="0" err="1">
                <a:latin typeface="+mn-lt"/>
                <a:cs typeface="+mn-cs"/>
              </a:rPr>
              <a:t>unc</a:t>
            </a:r>
            <a:r>
              <a:rPr lang="en-US" dirty="0">
                <a:latin typeface="+mn-lt"/>
                <a:cs typeface="+mn-cs"/>
              </a:rPr>
              <a:t>.</a:t>
            </a:r>
            <a:endParaRPr lang="ru-RU" dirty="0">
              <a:latin typeface="+mn-lt"/>
              <a:cs typeface="+mn-cs"/>
            </a:endParaRPr>
          </a:p>
        </p:txBody>
      </p:sp>
      <p:sp>
        <p:nvSpPr>
          <p:cNvPr id="8201" name="Скругленная прямоугольная выноска 8"/>
          <p:cNvSpPr>
            <a:spLocks noChangeArrowheads="1"/>
          </p:cNvSpPr>
          <p:nvPr/>
        </p:nvSpPr>
        <p:spPr bwMode="auto">
          <a:xfrm>
            <a:off x="5580063" y="3716338"/>
            <a:ext cx="2376487" cy="431800"/>
          </a:xfrm>
          <a:prstGeom prst="wedgeRoundRectCallout">
            <a:avLst>
              <a:gd name="adj1" fmla="val -6398"/>
              <a:gd name="adj2" fmla="val -107231"/>
              <a:gd name="adj3" fmla="val 16667"/>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dirty="0">
                <a:latin typeface="+mn-lt"/>
                <a:cs typeface="+mn-cs"/>
              </a:rPr>
              <a:t>integral identity</a:t>
            </a:r>
            <a:endParaRPr lang="ru-RU" dirty="0">
              <a:latin typeface="+mn-lt"/>
              <a:cs typeface="+mn-cs"/>
            </a:endParaRPr>
          </a:p>
        </p:txBody>
      </p:sp>
      <p:sp>
        <p:nvSpPr>
          <p:cNvPr id="15370" name="Прямоугольник 9"/>
          <p:cNvSpPr>
            <a:spLocks noChangeArrowheads="1"/>
          </p:cNvSpPr>
          <p:nvPr/>
        </p:nvSpPr>
        <p:spPr bwMode="auto">
          <a:xfrm>
            <a:off x="179388" y="6165850"/>
            <a:ext cx="8785225" cy="460375"/>
          </a:xfrm>
          <a:prstGeom prst="rect">
            <a:avLst/>
          </a:prstGeom>
          <a:noFill/>
          <a:ln w="9525">
            <a:noFill/>
            <a:miter lim="800000"/>
            <a:headEnd/>
            <a:tailEnd/>
          </a:ln>
        </p:spPr>
        <p:txBody>
          <a:bodyPr>
            <a:spAutoFit/>
          </a:bodyPr>
          <a:lstStyle/>
          <a:p>
            <a:r>
              <a:rPr lang="en-US" sz="1200" b="1">
                <a:latin typeface="Calibri" pitchFamily="34" charset="0"/>
              </a:rPr>
              <a:t>Penenko V. V.  Variational methods of data assimilation and inverse problems for studying the atmosphere, ocean, and environment // Numerical Analysis and Applications, 2009 V 2 No 4, 341-351.</a:t>
            </a:r>
            <a:endParaRPr lang="ru-RU" sz="1200" b="1">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еминар.  Доклад  В.В.Пененко.jpg"/>
          <p:cNvPicPr>
            <a:picLocks noChangeAspect="1"/>
          </p:cNvPicPr>
          <p:nvPr/>
        </p:nvPicPr>
        <p:blipFill>
          <a:blip r:embed="rId2" cstate="print"/>
          <a:stretch>
            <a:fillRect/>
          </a:stretch>
        </p:blipFill>
        <p:spPr>
          <a:xfrm>
            <a:off x="0" y="-1611560"/>
            <a:ext cx="9144000" cy="6648760"/>
          </a:xfrm>
          <a:prstGeom prst="rect">
            <a:avLst/>
          </a:prstGeom>
        </p:spPr>
      </p:pic>
      <p:sp>
        <p:nvSpPr>
          <p:cNvPr id="2" name="Заголовок 1"/>
          <p:cNvSpPr>
            <a:spLocks noGrp="1"/>
          </p:cNvSpPr>
          <p:nvPr>
            <p:ph type="title"/>
          </p:nvPr>
        </p:nvSpPr>
        <p:spPr/>
        <p:txBody>
          <a:bodyPr>
            <a:normAutofit/>
          </a:bodyPr>
          <a:lstStyle/>
          <a:p>
            <a:r>
              <a:rPr lang="en-US" dirty="0" smtClean="0"/>
              <a:t>From theory of perturbations </a:t>
            </a:r>
            <a:br>
              <a:rPr lang="en-US" dirty="0" smtClean="0"/>
            </a:br>
            <a:r>
              <a:rPr lang="en-US" dirty="0" smtClean="0"/>
              <a:t>to sensitivity theory</a:t>
            </a:r>
            <a:endParaRPr lang="ru-RU" dirty="0"/>
          </a:p>
        </p:txBody>
      </p:sp>
      <p:sp>
        <p:nvSpPr>
          <p:cNvPr id="3" name="Текст 2"/>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Sensitivity studies</a:t>
            </a:r>
            <a:endParaRPr lang="ru-RU" dirty="0"/>
          </a:p>
        </p:txBody>
      </p:sp>
      <p:sp>
        <p:nvSpPr>
          <p:cNvPr id="3" name="Прямоугольник 2"/>
          <p:cNvSpPr/>
          <p:nvPr/>
        </p:nvSpPr>
        <p:spPr>
          <a:xfrm>
            <a:off x="755576" y="4581128"/>
            <a:ext cx="7416824" cy="646331"/>
          </a:xfrm>
          <a:prstGeom prst="rect">
            <a:avLst/>
          </a:prstGeom>
        </p:spPr>
        <p:txBody>
          <a:bodyPr wrap="square">
            <a:spAutoFit/>
          </a:bodyPr>
          <a:lstStyle/>
          <a:p>
            <a:r>
              <a:rPr lang="en-US" b="1" dirty="0" smtClean="0"/>
              <a:t>G</a:t>
            </a:r>
            <a:r>
              <a:rPr lang="ru-RU" b="1" dirty="0" smtClean="0"/>
              <a:t>.</a:t>
            </a:r>
            <a:r>
              <a:rPr lang="en-US" b="1" dirty="0" smtClean="0"/>
              <a:t>I</a:t>
            </a:r>
            <a:r>
              <a:rPr lang="ru-RU" b="1" dirty="0" smtClean="0"/>
              <a:t>.</a:t>
            </a:r>
            <a:r>
              <a:rPr lang="en-US" b="1" dirty="0" smtClean="0"/>
              <a:t> </a:t>
            </a:r>
            <a:r>
              <a:rPr lang="en-US" b="1" dirty="0" err="1" smtClean="0"/>
              <a:t>Marchuk</a:t>
            </a:r>
            <a:r>
              <a:rPr lang="en-US" dirty="0" smtClean="0"/>
              <a:t>, </a:t>
            </a:r>
            <a:r>
              <a:rPr lang="en-US" b="1" dirty="0" smtClean="0"/>
              <a:t>V.V. </a:t>
            </a:r>
            <a:r>
              <a:rPr lang="en-US" b="1" dirty="0" err="1" smtClean="0"/>
              <a:t>Penenko</a:t>
            </a:r>
            <a:r>
              <a:rPr lang="en-US" b="1" dirty="0" smtClean="0"/>
              <a:t> </a:t>
            </a:r>
            <a:r>
              <a:rPr lang="en-US" dirty="0" smtClean="0"/>
              <a:t>. Study of the sensitivity of discrete models of atmospheric and oceanic dynamics// Atmospheric and Oceanic Physics, 1980</a:t>
            </a:r>
            <a:endParaRPr lang="en-US" dirty="0"/>
          </a:p>
        </p:txBody>
      </p:sp>
      <p:sp>
        <p:nvSpPr>
          <p:cNvPr id="28673" name="Rectangle 1"/>
          <p:cNvSpPr>
            <a:spLocks noChangeArrowheads="1"/>
          </p:cNvSpPr>
          <p:nvPr/>
        </p:nvSpPr>
        <p:spPr bwMode="auto">
          <a:xfrm>
            <a:off x="539552" y="1556792"/>
            <a:ext cx="770485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8" fontAlgn="base">
              <a:spcBef>
                <a:spcPct val="0"/>
              </a:spcBef>
              <a:spcAft>
                <a:spcPct val="0"/>
              </a:spcAft>
            </a:pPr>
            <a:r>
              <a:rPr lang="en-US" b="1" dirty="0" smtClean="0">
                <a:latin typeface="+mj-lt"/>
              </a:rPr>
              <a:t>V.V. </a:t>
            </a:r>
            <a:r>
              <a:rPr lang="en-US" b="1" dirty="0" err="1" smtClean="0">
                <a:latin typeface="+mj-lt"/>
              </a:rPr>
              <a:t>Penenko</a:t>
            </a:r>
            <a:r>
              <a:rPr kumimoji="0" lang="ru-RU" b="0" i="0" u="none" strike="noStrike" cap="none" normalizeH="0" baseline="0" dirty="0" smtClean="0">
                <a:ln>
                  <a:noFill/>
                </a:ln>
                <a:solidFill>
                  <a:srgbClr val="000000"/>
                </a:solidFill>
                <a:effectLst/>
                <a:latin typeface="+mj-lt"/>
                <a:ea typeface="+mn-ea"/>
                <a:cs typeface="+mn-cs"/>
              </a:rPr>
              <a:t>. </a:t>
            </a:r>
            <a:r>
              <a:rPr lang="en-US" dirty="0" smtClean="0">
                <a:solidFill>
                  <a:srgbClr val="000000"/>
                </a:solidFill>
                <a:latin typeface="+mj-lt"/>
              </a:rPr>
              <a:t>Computational aspects of simulation of the dynamics of atmospheric processes and </a:t>
            </a:r>
            <a:r>
              <a:rPr lang="en-US" b="1" dirty="0" smtClean="0">
                <a:solidFill>
                  <a:srgbClr val="000000"/>
                </a:solidFill>
              </a:rPr>
              <a:t>assessment of the impact of various factors on the dynamics of the atmosphere</a:t>
            </a:r>
            <a:r>
              <a:rPr lang="en-US" dirty="0" smtClean="0">
                <a:solidFill>
                  <a:srgbClr val="000000"/>
                </a:solidFill>
              </a:rPr>
              <a:t>// </a:t>
            </a:r>
            <a:r>
              <a:rPr kumimoji="0" lang="en-US" b="0" i="0" u="none" strike="noStrike" cap="none" normalizeH="0" baseline="0" dirty="0" smtClean="0">
                <a:ln>
                  <a:noFill/>
                </a:ln>
                <a:solidFill>
                  <a:srgbClr val="000000"/>
                </a:solidFill>
                <a:effectLst/>
                <a:latin typeface="+mj-lt"/>
                <a:ea typeface="+mn-ea"/>
                <a:cs typeface="+mn-cs"/>
              </a:rPr>
              <a:t>In</a:t>
            </a:r>
            <a:r>
              <a:rPr kumimoji="0" lang="en-US" b="0" i="0" u="none" strike="noStrike" cap="none" normalizeH="0" dirty="0" smtClean="0">
                <a:ln>
                  <a:noFill/>
                </a:ln>
                <a:solidFill>
                  <a:srgbClr val="000000"/>
                </a:solidFill>
                <a:effectLst/>
                <a:latin typeface="+mj-lt"/>
                <a:ea typeface="+mn-ea"/>
                <a:cs typeface="+mn-cs"/>
              </a:rPr>
              <a:t>:</a:t>
            </a:r>
            <a:r>
              <a:rPr kumimoji="0" lang="ru-RU" b="0" i="0" u="none" strike="noStrike" cap="none" normalizeH="0" baseline="0" dirty="0" smtClean="0">
                <a:ln>
                  <a:noFill/>
                </a:ln>
                <a:solidFill>
                  <a:srgbClr val="000000"/>
                </a:solidFill>
                <a:effectLst/>
                <a:latin typeface="+mj-lt"/>
                <a:ea typeface="+mn-ea"/>
                <a:cs typeface="+mn-cs"/>
              </a:rPr>
              <a:t> </a:t>
            </a:r>
            <a:r>
              <a:rPr kumimoji="0" lang="en-US" b="0" i="0" u="none" strike="noStrike" cap="none" normalizeH="0" baseline="0" dirty="0" smtClean="0">
                <a:ln>
                  <a:noFill/>
                </a:ln>
                <a:solidFill>
                  <a:srgbClr val="000000"/>
                </a:solidFill>
                <a:effectLst/>
                <a:latin typeface="+mj-lt"/>
                <a:ea typeface="+mn-ea"/>
                <a:cs typeface="+mn-cs"/>
              </a:rPr>
              <a:t>Some problems of computational and applied mathematics (Ed. M.M.</a:t>
            </a:r>
            <a:r>
              <a:rPr kumimoji="0" lang="en-US" b="0" i="0" u="none" strike="noStrike" cap="none" normalizeH="0" dirty="0" smtClean="0">
                <a:ln>
                  <a:noFill/>
                </a:ln>
                <a:solidFill>
                  <a:srgbClr val="000000"/>
                </a:solidFill>
                <a:effectLst/>
                <a:latin typeface="+mj-lt"/>
                <a:ea typeface="+mn-ea"/>
                <a:cs typeface="+mn-cs"/>
              </a:rPr>
              <a:t> </a:t>
            </a:r>
            <a:r>
              <a:rPr kumimoji="0" lang="en-US" b="0" i="0" u="none" strike="noStrike" cap="none" normalizeH="0" dirty="0" err="1" smtClean="0">
                <a:ln>
                  <a:noFill/>
                </a:ln>
                <a:solidFill>
                  <a:srgbClr val="000000"/>
                </a:solidFill>
                <a:effectLst/>
                <a:latin typeface="+mj-lt"/>
                <a:ea typeface="+mn-ea"/>
                <a:cs typeface="+mn-cs"/>
              </a:rPr>
              <a:t>Lavrent’ev</a:t>
            </a:r>
            <a:r>
              <a:rPr kumimoji="0" lang="ru-RU"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a:t>
            </a:r>
            <a:r>
              <a:rPr kumimoji="0" lang="ru-RU" b="0" i="0" u="none" strike="noStrike" cap="none" normalizeH="0" baseline="0" dirty="0" smtClean="0">
                <a:ln>
                  <a:noFill/>
                </a:ln>
                <a:solidFill>
                  <a:schemeClr val="tx1"/>
                </a:solidFill>
                <a:effectLst/>
                <a:latin typeface="+mj-lt"/>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Novosibirsk,</a:t>
            </a:r>
            <a:r>
              <a:rPr kumimoji="0" lang="en-US" b="0" i="0" u="none" strike="noStrike" cap="none" normalizeH="0" dirty="0" smtClean="0">
                <a:ln>
                  <a:noFill/>
                </a:ln>
                <a:solidFill>
                  <a:schemeClr val="tx1"/>
                </a:solidFill>
                <a:effectLst/>
                <a:latin typeface="+mj-lt"/>
                <a:ea typeface="Times New Roman" pitchFamily="18" charset="0"/>
                <a:cs typeface="Arial" pitchFamily="34" charset="0"/>
              </a:rPr>
              <a:t> </a:t>
            </a:r>
            <a:r>
              <a:rPr kumimoji="0" lang="en-US" b="0" i="0" u="none" strike="noStrike" cap="none" normalizeH="0" dirty="0" err="1" smtClean="0">
                <a:ln>
                  <a:noFill/>
                </a:ln>
                <a:solidFill>
                  <a:schemeClr val="tx1"/>
                </a:solidFill>
                <a:effectLst/>
                <a:latin typeface="+mj-lt"/>
                <a:ea typeface="Times New Roman" pitchFamily="18" charset="0"/>
                <a:cs typeface="Arial" pitchFamily="34" charset="0"/>
              </a:rPr>
              <a:t>Nauka</a:t>
            </a:r>
            <a:r>
              <a:rPr kumimoji="0" lang="en-US" b="0" i="0" u="none" strike="noStrike" cap="none" normalizeH="0" dirty="0" smtClean="0">
                <a:ln>
                  <a:noFill/>
                </a:ln>
                <a:solidFill>
                  <a:schemeClr val="tx1"/>
                </a:solidFill>
                <a:effectLst/>
                <a:latin typeface="+mj-lt"/>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mj-lt"/>
                <a:ea typeface="+mn-ea"/>
                <a:cs typeface="+mn-cs"/>
              </a:rPr>
              <a:t> </a:t>
            </a:r>
            <a:r>
              <a:rPr kumimoji="0" lang="ru-RU" b="0" i="0" u="none" strike="noStrike" cap="none" normalizeH="0" baseline="0" dirty="0" smtClean="0">
                <a:ln>
                  <a:noFill/>
                </a:ln>
                <a:solidFill>
                  <a:schemeClr val="tx1"/>
                </a:solidFill>
                <a:effectLst/>
                <a:latin typeface="+mj-lt"/>
                <a:ea typeface="+mn-ea"/>
                <a:cs typeface="+mn-cs"/>
              </a:rPr>
              <a:t>1975,</a:t>
            </a:r>
            <a:r>
              <a:rPr kumimoji="0" lang="ru-RU" b="0" i="0" u="none" strike="noStrike" cap="none" normalizeH="0" baseline="0" dirty="0" smtClean="0">
                <a:ln>
                  <a:noFill/>
                </a:ln>
                <a:solidFill>
                  <a:srgbClr val="000000"/>
                </a:solidFill>
                <a:effectLst/>
                <a:latin typeface="+mj-lt"/>
                <a:ea typeface="+mn-ea"/>
                <a:cs typeface="+mn-cs"/>
              </a:rPr>
              <a:t> 61-76.</a:t>
            </a:r>
            <a:endParaRPr kumimoji="0" lang="ru-RU" b="0" i="0" u="none" strike="noStrike" cap="none" normalizeH="0" baseline="0" dirty="0" smtClean="0">
              <a:ln>
                <a:noFill/>
              </a:ln>
              <a:solidFill>
                <a:schemeClr val="tx1"/>
              </a:solidFill>
              <a:effectLst/>
              <a:latin typeface="+mj-lt"/>
              <a:cs typeface="Arial" pitchFamily="34" charset="0"/>
            </a:endParaRPr>
          </a:p>
        </p:txBody>
      </p:sp>
      <p:sp>
        <p:nvSpPr>
          <p:cNvPr id="5" name="TextBox 4"/>
          <p:cNvSpPr txBox="1"/>
          <p:nvPr/>
        </p:nvSpPr>
        <p:spPr>
          <a:xfrm>
            <a:off x="683568" y="3068960"/>
            <a:ext cx="7416824" cy="1200329"/>
          </a:xfrm>
          <a:prstGeom prst="rect">
            <a:avLst/>
          </a:prstGeom>
          <a:noFill/>
        </p:spPr>
        <p:txBody>
          <a:bodyPr wrap="square" rtlCol="0">
            <a:spAutoFit/>
          </a:bodyPr>
          <a:lstStyle/>
          <a:p>
            <a:r>
              <a:rPr lang="en-US" b="1" dirty="0" err="1" smtClean="0"/>
              <a:t>Marchuk</a:t>
            </a:r>
            <a:r>
              <a:rPr lang="en-US" b="1" dirty="0" smtClean="0"/>
              <a:t> G.I., and </a:t>
            </a:r>
            <a:r>
              <a:rPr lang="en-US" b="1" dirty="0" err="1" smtClean="0"/>
              <a:t>Penenko</a:t>
            </a:r>
            <a:r>
              <a:rPr lang="en-US" b="1" dirty="0" smtClean="0"/>
              <a:t> V.V. </a:t>
            </a:r>
            <a:r>
              <a:rPr lang="en-US" dirty="0" smtClean="0"/>
              <a:t>Application of optimization methods to the problem of mathematical simulation of atmospheric processes and environment / </a:t>
            </a:r>
            <a:r>
              <a:rPr lang="en-US" dirty="0" err="1" smtClean="0"/>
              <a:t>Marchuk</a:t>
            </a:r>
            <a:r>
              <a:rPr lang="en-US" dirty="0" smtClean="0"/>
              <a:t> (ed.) // </a:t>
            </a:r>
            <a:r>
              <a:rPr lang="en-US" dirty="0" err="1" smtClean="0"/>
              <a:t>Modelling</a:t>
            </a:r>
            <a:r>
              <a:rPr lang="en-US" dirty="0" smtClean="0"/>
              <a:t> and Optimization of Complex Systems. Proc. IFIP-TC7 Working conf. Springer. New York. 1978. P. 240-252</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Variational methods to study </a:t>
            </a:r>
            <a:br>
              <a:rPr lang="en-US" dirty="0" smtClean="0"/>
            </a:br>
            <a:r>
              <a:rPr lang="en-US" dirty="0" smtClean="0"/>
              <a:t>the model sensitivity</a:t>
            </a:r>
            <a:endParaRPr lang="ru-RU" dirty="0"/>
          </a:p>
        </p:txBody>
      </p:sp>
      <p:sp>
        <p:nvSpPr>
          <p:cNvPr id="3" name="TextBox 2"/>
          <p:cNvSpPr txBox="1"/>
          <p:nvPr/>
        </p:nvSpPr>
        <p:spPr>
          <a:xfrm>
            <a:off x="1835696" y="1772816"/>
            <a:ext cx="6351162" cy="369332"/>
          </a:xfrm>
          <a:prstGeom prst="rect">
            <a:avLst/>
          </a:prstGeom>
          <a:noFill/>
        </p:spPr>
        <p:txBody>
          <a:bodyPr wrap="none" rtlCol="0">
            <a:spAutoFit/>
          </a:bodyPr>
          <a:lstStyle/>
          <a:p>
            <a:r>
              <a:rPr lang="en-US" dirty="0" smtClean="0"/>
              <a:t>Augmented functional of the  modeling system ( discrete analog) </a:t>
            </a:r>
            <a:endParaRPr lang="ru-RU"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57" name="Object 1"/>
          <p:cNvGraphicFramePr>
            <a:graphicFrameLocks noChangeAspect="1"/>
          </p:cNvGraphicFramePr>
          <p:nvPr/>
        </p:nvGraphicFramePr>
        <p:xfrm>
          <a:off x="3128963" y="2349500"/>
          <a:ext cx="2984500" cy="403225"/>
        </p:xfrm>
        <a:graphic>
          <a:graphicData uri="http://schemas.openxmlformats.org/presentationml/2006/ole">
            <p:oleObj spid="_x0000_s19457" name="Equation" r:id="rId3" imgW="2984400" imgH="406080" progId="Equation.DSMT4">
              <p:embed/>
            </p:oleObj>
          </a:graphicData>
        </a:graphic>
      </p:graphicFrame>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59" name="Object 3"/>
          <p:cNvGraphicFramePr>
            <a:graphicFrameLocks noChangeAspect="1"/>
          </p:cNvGraphicFramePr>
          <p:nvPr/>
        </p:nvGraphicFramePr>
        <p:xfrm>
          <a:off x="827584" y="2996952"/>
          <a:ext cx="2987675" cy="403225"/>
        </p:xfrm>
        <a:graphic>
          <a:graphicData uri="http://schemas.openxmlformats.org/presentationml/2006/ole">
            <p:oleObj spid="_x0000_s19459" name="Equation" r:id="rId4" imgW="2984500" imgH="406400" progId="Equation.DSMT4">
              <p:embed/>
            </p:oleObj>
          </a:graphicData>
        </a:graphic>
      </p:graphicFrame>
      <p:sp>
        <p:nvSpPr>
          <p:cNvPr id="8" name="Прямоугольник 7"/>
          <p:cNvSpPr/>
          <p:nvPr/>
        </p:nvSpPr>
        <p:spPr>
          <a:xfrm>
            <a:off x="4067944" y="2996952"/>
            <a:ext cx="3692229" cy="369332"/>
          </a:xfrm>
          <a:prstGeom prst="rect">
            <a:avLst/>
          </a:prstGeom>
        </p:spPr>
        <p:txBody>
          <a:bodyPr wrap="none">
            <a:spAutoFit/>
          </a:bodyPr>
          <a:lstStyle/>
          <a:p>
            <a:r>
              <a:rPr lang="en-US" dirty="0" smtClean="0"/>
              <a:t>vector of the </a:t>
            </a:r>
            <a:r>
              <a:rPr lang="en-US" dirty="0" err="1" smtClean="0"/>
              <a:t>functional’s</a:t>
            </a:r>
            <a:r>
              <a:rPr lang="en-US" dirty="0" smtClean="0"/>
              <a:t>  arguments,</a:t>
            </a:r>
            <a:endParaRPr lang="ru-RU" dirty="0"/>
          </a:p>
        </p:txBody>
      </p:sp>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61" name="Object 5"/>
          <p:cNvGraphicFramePr>
            <a:graphicFrameLocks noChangeAspect="1"/>
          </p:cNvGraphicFramePr>
          <p:nvPr/>
        </p:nvGraphicFramePr>
        <p:xfrm>
          <a:off x="3059832" y="3501008"/>
          <a:ext cx="1282700" cy="381000"/>
        </p:xfrm>
        <a:graphic>
          <a:graphicData uri="http://schemas.openxmlformats.org/presentationml/2006/ole">
            <p:oleObj spid="_x0000_s19461" name="Equation" r:id="rId5" imgW="1282680" imgH="380880" progId="Equation.DSMT4">
              <p:embed/>
            </p:oleObj>
          </a:graphicData>
        </a:graphic>
      </p:graphicFrame>
      <p:sp>
        <p:nvSpPr>
          <p:cNvPr id="19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63" name="Object 7"/>
          <p:cNvGraphicFramePr>
            <a:graphicFrameLocks noChangeAspect="1"/>
          </p:cNvGraphicFramePr>
          <p:nvPr/>
        </p:nvGraphicFramePr>
        <p:xfrm>
          <a:off x="4572000" y="3573016"/>
          <a:ext cx="206375" cy="212725"/>
        </p:xfrm>
        <a:graphic>
          <a:graphicData uri="http://schemas.openxmlformats.org/presentationml/2006/ole">
            <p:oleObj spid="_x0000_s19463" name="Equation" r:id="rId6" imgW="203024" imgH="215713" progId="Equation.DSMT4">
              <p:embed/>
            </p:oleObj>
          </a:graphicData>
        </a:graphic>
      </p:graphicFrame>
      <p:sp>
        <p:nvSpPr>
          <p:cNvPr id="14" name="Прямоугольник 13"/>
          <p:cNvSpPr/>
          <p:nvPr/>
        </p:nvSpPr>
        <p:spPr>
          <a:xfrm>
            <a:off x="4788024" y="3501008"/>
            <a:ext cx="1944216" cy="369332"/>
          </a:xfrm>
          <a:prstGeom prst="rect">
            <a:avLst/>
          </a:prstGeom>
        </p:spPr>
        <p:txBody>
          <a:bodyPr wrap="square">
            <a:spAutoFit/>
          </a:bodyPr>
          <a:lstStyle/>
          <a:p>
            <a:r>
              <a:rPr lang="en-US" dirty="0" smtClean="0"/>
              <a:t> sensing frequency</a:t>
            </a:r>
            <a:endParaRPr lang="ru-RU" dirty="0"/>
          </a:p>
        </p:txBody>
      </p:sp>
      <p:sp>
        <p:nvSpPr>
          <p:cNvPr id="194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65" name="Object 9"/>
          <p:cNvGraphicFramePr>
            <a:graphicFrameLocks noChangeAspect="1"/>
          </p:cNvGraphicFramePr>
          <p:nvPr/>
        </p:nvGraphicFramePr>
        <p:xfrm>
          <a:off x="3635896" y="4149080"/>
          <a:ext cx="1470025" cy="342900"/>
        </p:xfrm>
        <a:graphic>
          <a:graphicData uri="http://schemas.openxmlformats.org/presentationml/2006/ole">
            <p:oleObj spid="_x0000_s19465" name="Equation" r:id="rId7" imgW="1473200" imgH="342900" progId="Equation.DSMT4">
              <p:embed/>
            </p:oleObj>
          </a:graphicData>
        </a:graphic>
      </p:graphicFrame>
      <p:sp>
        <p:nvSpPr>
          <p:cNvPr id="194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67" name="Object 11"/>
          <p:cNvGraphicFramePr>
            <a:graphicFrameLocks noChangeAspect="1"/>
          </p:cNvGraphicFramePr>
          <p:nvPr/>
        </p:nvGraphicFramePr>
        <p:xfrm>
          <a:off x="3203848" y="4653136"/>
          <a:ext cx="381000" cy="282575"/>
        </p:xfrm>
        <a:graphic>
          <a:graphicData uri="http://schemas.openxmlformats.org/presentationml/2006/ole">
            <p:oleObj spid="_x0000_s19467" name="Equation" r:id="rId8" imgW="380835" imgH="279279" progId="Equation.DSMT4">
              <p:embed/>
            </p:oleObj>
          </a:graphicData>
        </a:graphic>
      </p:graphicFrame>
      <p:sp>
        <p:nvSpPr>
          <p:cNvPr id="1947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69" name="Object 13"/>
          <p:cNvGraphicFramePr>
            <a:graphicFrameLocks noChangeAspect="1"/>
          </p:cNvGraphicFramePr>
          <p:nvPr/>
        </p:nvGraphicFramePr>
        <p:xfrm>
          <a:off x="5004048" y="4653136"/>
          <a:ext cx="206375" cy="282575"/>
        </p:xfrm>
        <a:graphic>
          <a:graphicData uri="http://schemas.openxmlformats.org/presentationml/2006/ole">
            <p:oleObj spid="_x0000_s19469" name="Equation" r:id="rId9" imgW="203112" imgH="279279" progId="Equation.DSMT4">
              <p:embed/>
            </p:oleObj>
          </a:graphicData>
        </a:graphic>
      </p:graphicFrame>
      <p:sp>
        <p:nvSpPr>
          <p:cNvPr id="21" name="TextBox 20"/>
          <p:cNvSpPr txBox="1"/>
          <p:nvPr/>
        </p:nvSpPr>
        <p:spPr>
          <a:xfrm>
            <a:off x="3635896" y="4653136"/>
            <a:ext cx="1346138" cy="369332"/>
          </a:xfrm>
          <a:prstGeom prst="rect">
            <a:avLst/>
          </a:prstGeom>
          <a:noFill/>
        </p:spPr>
        <p:txBody>
          <a:bodyPr wrap="none" rtlCol="0">
            <a:spAutoFit/>
          </a:bodyPr>
          <a:lstStyle/>
          <a:p>
            <a:r>
              <a:rPr lang="en-US" dirty="0" smtClean="0"/>
              <a:t>variations of</a:t>
            </a:r>
            <a:endParaRPr lang="ru-RU" dirty="0"/>
          </a:p>
        </p:txBody>
      </p:sp>
      <p:sp>
        <p:nvSpPr>
          <p:cNvPr id="1947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471" name="Object 15"/>
          <p:cNvGraphicFramePr>
            <a:graphicFrameLocks noChangeAspect="1"/>
          </p:cNvGraphicFramePr>
          <p:nvPr/>
        </p:nvGraphicFramePr>
        <p:xfrm>
          <a:off x="3347864" y="5013176"/>
          <a:ext cx="228600" cy="282575"/>
        </p:xfrm>
        <a:graphic>
          <a:graphicData uri="http://schemas.openxmlformats.org/presentationml/2006/ole">
            <p:oleObj spid="_x0000_s19471" name="Equation" r:id="rId10" imgW="228600" imgH="279400" progId="Equation.DSMT4">
              <p:embed/>
            </p:oleObj>
          </a:graphicData>
        </a:graphic>
      </p:graphicFrame>
      <p:sp>
        <p:nvSpPr>
          <p:cNvPr id="24" name="TextBox 23"/>
          <p:cNvSpPr txBox="1"/>
          <p:nvPr/>
        </p:nvSpPr>
        <p:spPr>
          <a:xfrm>
            <a:off x="3707904" y="5013176"/>
            <a:ext cx="1580626" cy="369332"/>
          </a:xfrm>
          <a:prstGeom prst="rect">
            <a:avLst/>
          </a:prstGeom>
          <a:noFill/>
        </p:spPr>
        <p:txBody>
          <a:bodyPr wrap="none" rtlCol="0">
            <a:spAutoFit/>
          </a:bodyPr>
          <a:lstStyle/>
          <a:p>
            <a:r>
              <a:rPr lang="en-US" dirty="0" smtClean="0"/>
              <a:t>real parameter</a:t>
            </a:r>
            <a:endParaRPr lang="ru-RU" dirty="0"/>
          </a:p>
        </p:txBody>
      </p:sp>
      <p:sp>
        <p:nvSpPr>
          <p:cNvPr id="25" name="TextBox 24"/>
          <p:cNvSpPr txBox="1"/>
          <p:nvPr/>
        </p:nvSpPr>
        <p:spPr>
          <a:xfrm>
            <a:off x="899592" y="5589240"/>
            <a:ext cx="7152599" cy="646331"/>
          </a:xfrm>
          <a:prstGeom prst="rect">
            <a:avLst/>
          </a:prstGeom>
          <a:noFill/>
        </p:spPr>
        <p:txBody>
          <a:bodyPr wrap="none" rtlCol="0">
            <a:spAutoFit/>
          </a:bodyPr>
          <a:lstStyle/>
          <a:p>
            <a:r>
              <a:rPr lang="en-US" dirty="0" smtClean="0"/>
              <a:t>The structure of sensitivity algorithms is based on the Gateaux derivatives </a:t>
            </a:r>
          </a:p>
          <a:p>
            <a:r>
              <a:rPr lang="en-US" dirty="0" smtClean="0"/>
              <a:t>(</a:t>
            </a:r>
            <a:r>
              <a:rPr lang="fr-FR" dirty="0" smtClean="0"/>
              <a:t>P. Lévy, </a:t>
            </a:r>
            <a:r>
              <a:rPr lang="fr-FR" i="1" dirty="0" smtClean="0"/>
              <a:t>Problèmes concrets d'analyse fonctionnelle</a:t>
            </a:r>
            <a:r>
              <a:rPr lang="en-US" dirty="0" smtClean="0"/>
              <a:t>, Paris 1951)</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t>P-order  functional variations. </a:t>
            </a:r>
            <a:br>
              <a:rPr lang="en-US" sz="3200" dirty="0" smtClean="0"/>
            </a:br>
            <a:r>
              <a:rPr lang="en-US" sz="3200" dirty="0" smtClean="0"/>
              <a:t>Computational algorithms of sensitivity relations </a:t>
            </a:r>
            <a:endParaRPr lang="ru-RU" sz="3200" dirty="0"/>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649" name="Object 1"/>
          <p:cNvGraphicFramePr>
            <a:graphicFrameLocks noChangeAspect="1"/>
          </p:cNvGraphicFramePr>
          <p:nvPr/>
        </p:nvGraphicFramePr>
        <p:xfrm>
          <a:off x="1835696" y="1988840"/>
          <a:ext cx="4914900" cy="898525"/>
        </p:xfrm>
        <a:graphic>
          <a:graphicData uri="http://schemas.openxmlformats.org/presentationml/2006/ole">
            <p:oleObj spid="_x0000_s27649" name="Equation" r:id="rId3" imgW="4914720" imgH="901440" progId="Equation.DSMT4">
              <p:embed/>
            </p:oleObj>
          </a:graphicData>
        </a:graphic>
      </p:graphicFrame>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651" name="Object 3"/>
          <p:cNvGraphicFramePr>
            <a:graphicFrameLocks noChangeAspect="1"/>
          </p:cNvGraphicFramePr>
          <p:nvPr/>
        </p:nvGraphicFramePr>
        <p:xfrm>
          <a:off x="899592" y="4293096"/>
          <a:ext cx="6797675" cy="822325"/>
        </p:xfrm>
        <a:graphic>
          <a:graphicData uri="http://schemas.openxmlformats.org/presentationml/2006/ole">
            <p:oleObj spid="_x0000_s27651" name="Equation" r:id="rId4" imgW="6794280" imgH="825480" progId="Equation.DSMT4">
              <p:embed/>
            </p:oleObj>
          </a:graphicData>
        </a:graphic>
      </p:graphicFrame>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653" name="Object 5"/>
          <p:cNvGraphicFramePr>
            <a:graphicFrameLocks noChangeAspect="1"/>
          </p:cNvGraphicFramePr>
          <p:nvPr/>
        </p:nvGraphicFramePr>
        <p:xfrm>
          <a:off x="5652120" y="1628800"/>
          <a:ext cx="660400" cy="341312"/>
        </p:xfrm>
        <a:graphic>
          <a:graphicData uri="http://schemas.openxmlformats.org/presentationml/2006/ole">
            <p:oleObj spid="_x0000_s27653" name="Equation" r:id="rId5" imgW="660240" imgH="342720" progId="Equation.DSMT4">
              <p:embed/>
            </p:oleObj>
          </a:graphicData>
        </a:graphic>
      </p:graphicFrame>
      <p:sp>
        <p:nvSpPr>
          <p:cNvPr id="9" name="TextBox 8"/>
          <p:cNvSpPr txBox="1"/>
          <p:nvPr/>
        </p:nvSpPr>
        <p:spPr>
          <a:xfrm>
            <a:off x="1835696" y="1628800"/>
            <a:ext cx="3655616" cy="369332"/>
          </a:xfrm>
          <a:prstGeom prst="rect">
            <a:avLst/>
          </a:prstGeom>
          <a:noFill/>
        </p:spPr>
        <p:txBody>
          <a:bodyPr wrap="none" rtlCol="0">
            <a:spAutoFit/>
          </a:bodyPr>
          <a:lstStyle/>
          <a:p>
            <a:r>
              <a:rPr lang="en-US" dirty="0" smtClean="0"/>
              <a:t>Gateaux derivatives of the functional</a:t>
            </a:r>
            <a:endParaRPr lang="ru-RU" dirty="0"/>
          </a:p>
        </p:txBody>
      </p:sp>
      <p:sp>
        <p:nvSpPr>
          <p:cNvPr id="10" name="TextBox 9"/>
          <p:cNvSpPr txBox="1"/>
          <p:nvPr/>
        </p:nvSpPr>
        <p:spPr>
          <a:xfrm>
            <a:off x="2627784" y="3933056"/>
            <a:ext cx="3082960" cy="369332"/>
          </a:xfrm>
          <a:prstGeom prst="rect">
            <a:avLst/>
          </a:prstGeom>
          <a:noFill/>
        </p:spPr>
        <p:txBody>
          <a:bodyPr wrap="none" rtlCol="0">
            <a:spAutoFit/>
          </a:bodyPr>
          <a:lstStyle/>
          <a:p>
            <a:r>
              <a:rPr lang="en-US" dirty="0" smtClean="0"/>
              <a:t> Taylor series for the functional</a:t>
            </a:r>
            <a:endParaRPr lang="ru-RU" dirty="0"/>
          </a:p>
        </p:txBody>
      </p:sp>
      <p:sp>
        <p:nvSpPr>
          <p:cNvPr id="11" name="TextBox 10"/>
          <p:cNvSpPr txBox="1"/>
          <p:nvPr/>
        </p:nvSpPr>
        <p:spPr>
          <a:xfrm>
            <a:off x="1619672" y="3429000"/>
            <a:ext cx="2296078" cy="369332"/>
          </a:xfrm>
          <a:prstGeom prst="rect">
            <a:avLst/>
          </a:prstGeom>
          <a:noFill/>
        </p:spPr>
        <p:txBody>
          <a:bodyPr wrap="none" rtlCol="0">
            <a:spAutoFit/>
          </a:bodyPr>
          <a:lstStyle/>
          <a:p>
            <a:r>
              <a:rPr lang="en-US" dirty="0" smtClean="0"/>
              <a:t>for each fixed function</a:t>
            </a:r>
            <a:endParaRPr lang="ru-RU" dirty="0"/>
          </a:p>
        </p:txBody>
      </p:sp>
      <p:sp>
        <p:nvSpPr>
          <p:cNvPr id="12" name="Прямоугольник 11"/>
          <p:cNvSpPr/>
          <p:nvPr/>
        </p:nvSpPr>
        <p:spPr>
          <a:xfrm>
            <a:off x="4427984" y="3356992"/>
            <a:ext cx="1080120" cy="369332"/>
          </a:xfrm>
          <a:prstGeom prst="rect">
            <a:avLst/>
          </a:prstGeom>
        </p:spPr>
        <p:txBody>
          <a:bodyPr wrap="square">
            <a:spAutoFit/>
          </a:bodyPr>
          <a:lstStyle/>
          <a:p>
            <a:r>
              <a:rPr lang="en-US" dirty="0" smtClean="0"/>
              <a:t>provided </a:t>
            </a:r>
            <a:endParaRPr lang="ru-RU" dirty="0"/>
          </a:p>
        </p:txBody>
      </p:sp>
      <p:sp>
        <p:nvSpPr>
          <p:cNvPr id="276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655" name="Object 7"/>
          <p:cNvGraphicFramePr>
            <a:graphicFrameLocks noChangeAspect="1"/>
          </p:cNvGraphicFramePr>
          <p:nvPr/>
        </p:nvGraphicFramePr>
        <p:xfrm>
          <a:off x="3995936" y="3429000"/>
          <a:ext cx="381000" cy="282575"/>
        </p:xfrm>
        <a:graphic>
          <a:graphicData uri="http://schemas.openxmlformats.org/presentationml/2006/ole">
            <p:oleObj spid="_x0000_s27655" name="Equation" r:id="rId6" imgW="380835" imgH="279279" progId="Equation.DSMT4">
              <p:embed/>
            </p:oleObj>
          </a:graphicData>
        </a:graphic>
      </p:graphicFrame>
      <p:sp>
        <p:nvSpPr>
          <p:cNvPr id="15" name="Прямоугольник 14"/>
          <p:cNvSpPr/>
          <p:nvPr/>
        </p:nvSpPr>
        <p:spPr>
          <a:xfrm>
            <a:off x="2699792" y="2924944"/>
            <a:ext cx="3085460" cy="461665"/>
          </a:xfrm>
          <a:prstGeom prst="rect">
            <a:avLst/>
          </a:prstGeom>
        </p:spPr>
        <p:txBody>
          <a:bodyPr wrap="none">
            <a:spAutoFit/>
          </a:bodyPr>
          <a:lstStyle/>
          <a:p>
            <a:r>
              <a:rPr lang="en-US" sz="2400" dirty="0" smtClean="0"/>
              <a:t>Taylor's formula is valid</a:t>
            </a:r>
            <a:endParaRPr lang="ru-RU" sz="2400" dirty="0"/>
          </a:p>
        </p:txBody>
      </p:sp>
      <p:sp>
        <p:nvSpPr>
          <p:cNvPr id="276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657" name="Object 9"/>
          <p:cNvGraphicFramePr>
            <a:graphicFrameLocks noChangeAspect="1"/>
          </p:cNvGraphicFramePr>
          <p:nvPr/>
        </p:nvGraphicFramePr>
        <p:xfrm>
          <a:off x="5580112" y="3429000"/>
          <a:ext cx="800100" cy="282575"/>
        </p:xfrm>
        <a:graphic>
          <a:graphicData uri="http://schemas.openxmlformats.org/presentationml/2006/ole">
            <p:oleObj spid="_x0000_s27657" name="Equation" r:id="rId7" imgW="800100" imgH="279400" progId="Equation.DSMT4">
              <p:embed/>
            </p:oleObj>
          </a:graphicData>
        </a:graphic>
      </p:graphicFrame>
      <p:sp>
        <p:nvSpPr>
          <p:cNvPr id="18" name="TextBox 17"/>
          <p:cNvSpPr txBox="1"/>
          <p:nvPr/>
        </p:nvSpPr>
        <p:spPr>
          <a:xfrm>
            <a:off x="971600" y="5229200"/>
            <a:ext cx="7560839" cy="646331"/>
          </a:xfrm>
          <a:prstGeom prst="rect">
            <a:avLst/>
          </a:prstGeom>
          <a:noFill/>
        </p:spPr>
        <p:txBody>
          <a:bodyPr wrap="square" rtlCol="0">
            <a:spAutoFit/>
          </a:bodyPr>
          <a:lstStyle/>
          <a:p>
            <a:r>
              <a:rPr lang="en-US" dirty="0" smtClean="0"/>
              <a:t>P=1: Euler-Lagrange equations; the systems of direct and </a:t>
            </a:r>
            <a:r>
              <a:rPr lang="en-US" dirty="0" err="1" smtClean="0"/>
              <a:t>adjoint</a:t>
            </a:r>
            <a:r>
              <a:rPr lang="en-US" dirty="0" smtClean="0"/>
              <a:t> equations,  the uncertainty equations ; sensitivity relations to the variations of parameters</a:t>
            </a:r>
            <a:endParaRPr lang="ru-RU" dirty="0"/>
          </a:p>
        </p:txBody>
      </p:sp>
      <p:sp>
        <p:nvSpPr>
          <p:cNvPr id="19" name="TextBox 18"/>
          <p:cNvSpPr txBox="1"/>
          <p:nvPr/>
        </p:nvSpPr>
        <p:spPr>
          <a:xfrm>
            <a:off x="1043608" y="5949280"/>
            <a:ext cx="4637232" cy="369332"/>
          </a:xfrm>
          <a:prstGeom prst="rect">
            <a:avLst/>
          </a:prstGeom>
          <a:noFill/>
        </p:spPr>
        <p:txBody>
          <a:bodyPr wrap="none" rtlCol="0">
            <a:spAutoFit/>
          </a:bodyPr>
          <a:lstStyle/>
          <a:p>
            <a:r>
              <a:rPr lang="en-US" dirty="0" smtClean="0"/>
              <a:t>P=2: second order sensitivity relations; </a:t>
            </a:r>
            <a:r>
              <a:rPr lang="en-US" dirty="0" err="1" smtClean="0"/>
              <a:t>Gessian</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16386" name="Object 1"/>
          <p:cNvGraphicFramePr>
            <a:graphicFrameLocks noChangeAspect="1"/>
          </p:cNvGraphicFramePr>
          <p:nvPr/>
        </p:nvGraphicFramePr>
        <p:xfrm>
          <a:off x="1819275" y="1916113"/>
          <a:ext cx="5953125" cy="1189037"/>
        </p:xfrm>
        <a:graphic>
          <a:graphicData uri="http://schemas.openxmlformats.org/presentationml/2006/ole">
            <p:oleObj spid="_x0000_s31746" name="Equation" r:id="rId3" imgW="4051080" imgH="761760" progId="Equation.DSMT4">
              <p:embed/>
            </p:oleObj>
          </a:graphicData>
        </a:graphic>
      </p:graphicFrame>
      <p:graphicFrame>
        <p:nvGraphicFramePr>
          <p:cNvPr id="16387" name="Object 3"/>
          <p:cNvGraphicFramePr>
            <a:graphicFrameLocks noChangeAspect="1"/>
          </p:cNvGraphicFramePr>
          <p:nvPr/>
        </p:nvGraphicFramePr>
        <p:xfrm>
          <a:off x="1763713" y="3355975"/>
          <a:ext cx="5970587" cy="1189038"/>
        </p:xfrm>
        <a:graphic>
          <a:graphicData uri="http://schemas.openxmlformats.org/presentationml/2006/ole">
            <p:oleObj spid="_x0000_s31747" name="Equation" r:id="rId4" imgW="4063680" imgH="761760" progId="Equation.DSMT4">
              <p:embed/>
            </p:oleObj>
          </a:graphicData>
        </a:graphic>
      </p:graphicFrame>
      <p:sp>
        <p:nvSpPr>
          <p:cNvPr id="16394" name="TextBox 4"/>
          <p:cNvSpPr txBox="1">
            <a:spLocks noChangeArrowheads="1"/>
          </p:cNvSpPr>
          <p:nvPr/>
        </p:nvSpPr>
        <p:spPr bwMode="auto">
          <a:xfrm>
            <a:off x="1115616" y="333375"/>
            <a:ext cx="7560840" cy="1076325"/>
          </a:xfrm>
          <a:prstGeom prst="rect">
            <a:avLst/>
          </a:prstGeom>
          <a:noFill/>
          <a:ln w="9525">
            <a:noFill/>
            <a:miter lim="800000"/>
            <a:headEnd/>
            <a:tailEnd/>
          </a:ln>
        </p:spPr>
        <p:txBody>
          <a:bodyPr wrap="square">
            <a:spAutoFit/>
          </a:bodyPr>
          <a:lstStyle/>
          <a:p>
            <a:pPr algn="ctr"/>
            <a:r>
              <a:rPr lang="en-US" sz="3200" b="1" dirty="0">
                <a:latin typeface="Calibri" pitchFamily="34" charset="0"/>
              </a:rPr>
              <a:t>Variations of the </a:t>
            </a:r>
            <a:r>
              <a:rPr lang="en-US" sz="3200" b="1" dirty="0" smtClean="0">
                <a:latin typeface="Calibri" pitchFamily="34" charset="0"/>
              </a:rPr>
              <a:t>augmented cost functional ( p=1)</a:t>
            </a:r>
            <a:endParaRPr lang="en-US" sz="3200" b="1" dirty="0">
              <a:latin typeface="Calibri" pitchFamily="34" charset="0"/>
            </a:endParaRPr>
          </a:p>
        </p:txBody>
      </p:sp>
      <p:graphicFrame>
        <p:nvGraphicFramePr>
          <p:cNvPr id="16388" name="Object 6"/>
          <p:cNvGraphicFramePr>
            <a:graphicFrameLocks noChangeAspect="1"/>
          </p:cNvGraphicFramePr>
          <p:nvPr/>
        </p:nvGraphicFramePr>
        <p:xfrm>
          <a:off x="827088" y="5661025"/>
          <a:ext cx="952500" cy="698500"/>
        </p:xfrm>
        <a:graphic>
          <a:graphicData uri="http://schemas.openxmlformats.org/presentationml/2006/ole">
            <p:oleObj spid="_x0000_s31748" name="Equation" r:id="rId5" imgW="952200" imgH="698400" progId="Equation.DSMT4">
              <p:embed/>
            </p:oleObj>
          </a:graphicData>
        </a:graphic>
      </p:graphicFrame>
      <p:graphicFrame>
        <p:nvGraphicFramePr>
          <p:cNvPr id="16389" name="Object 7"/>
          <p:cNvGraphicFramePr>
            <a:graphicFrameLocks noChangeAspect="1"/>
          </p:cNvGraphicFramePr>
          <p:nvPr/>
        </p:nvGraphicFramePr>
        <p:xfrm>
          <a:off x="1835150" y="5661025"/>
          <a:ext cx="952500" cy="698500"/>
        </p:xfrm>
        <a:graphic>
          <a:graphicData uri="http://schemas.openxmlformats.org/presentationml/2006/ole">
            <p:oleObj spid="_x0000_s31749" name="Equation" r:id="rId6" imgW="952200" imgH="698400" progId="Equation.DSMT4">
              <p:embed/>
            </p:oleObj>
          </a:graphicData>
        </a:graphic>
      </p:graphicFrame>
      <p:graphicFrame>
        <p:nvGraphicFramePr>
          <p:cNvPr id="16390" name="Object 8"/>
          <p:cNvGraphicFramePr>
            <a:graphicFrameLocks noChangeAspect="1"/>
          </p:cNvGraphicFramePr>
          <p:nvPr/>
        </p:nvGraphicFramePr>
        <p:xfrm>
          <a:off x="2843213" y="5661025"/>
          <a:ext cx="952500" cy="647700"/>
        </p:xfrm>
        <a:graphic>
          <a:graphicData uri="http://schemas.openxmlformats.org/presentationml/2006/ole">
            <p:oleObj spid="_x0000_s31750" name="Equation" r:id="rId7" imgW="952200" imgH="647640" progId="Equation.DSMT4">
              <p:embed/>
            </p:oleObj>
          </a:graphicData>
        </a:graphic>
      </p:graphicFrame>
      <p:graphicFrame>
        <p:nvGraphicFramePr>
          <p:cNvPr id="16391" name="Object 9"/>
          <p:cNvGraphicFramePr>
            <a:graphicFrameLocks noChangeAspect="1"/>
          </p:cNvGraphicFramePr>
          <p:nvPr/>
        </p:nvGraphicFramePr>
        <p:xfrm>
          <a:off x="3924300" y="5661025"/>
          <a:ext cx="901700" cy="698500"/>
        </p:xfrm>
        <a:graphic>
          <a:graphicData uri="http://schemas.openxmlformats.org/presentationml/2006/ole">
            <p:oleObj spid="_x0000_s31751" name="Equation" r:id="rId8" imgW="901440" imgH="698400" progId="Equation.DSMT4">
              <p:embed/>
            </p:oleObj>
          </a:graphicData>
        </a:graphic>
      </p:graphicFrame>
      <p:sp>
        <p:nvSpPr>
          <p:cNvPr id="16395" name="TextBox 9"/>
          <p:cNvSpPr txBox="1">
            <a:spLocks noChangeArrowheads="1"/>
          </p:cNvSpPr>
          <p:nvPr/>
        </p:nvSpPr>
        <p:spPr bwMode="auto">
          <a:xfrm>
            <a:off x="1187450" y="5013325"/>
            <a:ext cx="2997200" cy="461963"/>
          </a:xfrm>
          <a:prstGeom prst="rect">
            <a:avLst/>
          </a:prstGeom>
          <a:noFill/>
          <a:ln w="9525">
            <a:noFill/>
            <a:miter lim="800000"/>
            <a:headEnd/>
            <a:tailEnd/>
          </a:ln>
        </p:spPr>
        <p:txBody>
          <a:bodyPr wrap="none">
            <a:spAutoFit/>
          </a:bodyPr>
          <a:lstStyle/>
          <a:p>
            <a:r>
              <a:rPr lang="en-US" b="1">
                <a:latin typeface="Calibri" pitchFamily="34" charset="0"/>
              </a:rPr>
              <a:t>Stationary conditions</a:t>
            </a:r>
            <a:endParaRPr lang="ru-RU" b="1">
              <a:latin typeface="Calibri" pitchFamily="34" charset="0"/>
            </a:endParaRPr>
          </a:p>
        </p:txBody>
      </p:sp>
      <p:graphicFrame>
        <p:nvGraphicFramePr>
          <p:cNvPr id="16392" name="Object 11"/>
          <p:cNvGraphicFramePr>
            <a:graphicFrameLocks noChangeAspect="1"/>
          </p:cNvGraphicFramePr>
          <p:nvPr/>
        </p:nvGraphicFramePr>
        <p:xfrm>
          <a:off x="6732588" y="5661025"/>
          <a:ext cx="1905000" cy="762000"/>
        </p:xfrm>
        <a:graphic>
          <a:graphicData uri="http://schemas.openxmlformats.org/presentationml/2006/ole">
            <p:oleObj spid="_x0000_s31752" name="Equation" r:id="rId9" imgW="1904760" imgH="761760" progId="Equation.DSMT4">
              <p:embed/>
            </p:oleObj>
          </a:graphicData>
        </a:graphic>
      </p:graphicFrame>
      <p:sp>
        <p:nvSpPr>
          <p:cNvPr id="9228" name="Стрелка вправо 11"/>
          <p:cNvSpPr>
            <a:spLocks noChangeArrowheads="1"/>
          </p:cNvSpPr>
          <p:nvPr/>
        </p:nvSpPr>
        <p:spPr bwMode="auto">
          <a:xfrm>
            <a:off x="5148263" y="5805488"/>
            <a:ext cx="1008062" cy="431800"/>
          </a:xfrm>
          <a:prstGeom prst="rightArrow">
            <a:avLst>
              <a:gd name="adj1" fmla="val 50000"/>
              <a:gd name="adj2" fmla="val 50031"/>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endParaRPr lang="ru-RU">
              <a:latin typeface="+mn-lt"/>
              <a:cs typeface="+mn-cs"/>
            </a:endParaRPr>
          </a:p>
        </p:txBody>
      </p:sp>
      <p:sp>
        <p:nvSpPr>
          <p:cNvPr id="16397" name="TextBox 12"/>
          <p:cNvSpPr txBox="1">
            <a:spLocks noChangeArrowheads="1"/>
          </p:cNvSpPr>
          <p:nvPr/>
        </p:nvSpPr>
        <p:spPr bwMode="auto">
          <a:xfrm>
            <a:off x="6227763" y="5013325"/>
            <a:ext cx="2768600" cy="461963"/>
          </a:xfrm>
          <a:prstGeom prst="rect">
            <a:avLst/>
          </a:prstGeom>
          <a:noFill/>
          <a:ln w="9525">
            <a:noFill/>
            <a:miter lim="800000"/>
            <a:headEnd/>
            <a:tailEnd/>
          </a:ln>
        </p:spPr>
        <p:txBody>
          <a:bodyPr wrap="none">
            <a:spAutoFit/>
          </a:bodyPr>
          <a:lstStyle/>
          <a:p>
            <a:r>
              <a:rPr lang="en-US" b="1">
                <a:latin typeface="Calibri" pitchFamily="34" charset="0"/>
              </a:rPr>
              <a:t>Sensitivity relations</a:t>
            </a:r>
            <a:endParaRPr lang="ru-RU" b="1">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062038" y="227013"/>
          <a:ext cx="7310437" cy="635000"/>
        </p:xfrm>
        <a:graphic>
          <a:graphicData uri="http://schemas.openxmlformats.org/presentationml/2006/ole">
            <p:oleObj spid="_x0000_s95234" name="Документ" r:id="rId3" imgW="7312320" imgH="642960" progId="Word.Document.8">
              <p:embed/>
            </p:oleObj>
          </a:graphicData>
        </a:graphic>
      </p:graphicFrame>
      <p:graphicFrame>
        <p:nvGraphicFramePr>
          <p:cNvPr id="15363" name="Object 3"/>
          <p:cNvGraphicFramePr>
            <a:graphicFrameLocks noChangeAspect="1"/>
          </p:cNvGraphicFramePr>
          <p:nvPr/>
        </p:nvGraphicFramePr>
        <p:xfrm>
          <a:off x="2384425" y="1371600"/>
          <a:ext cx="4432300" cy="977900"/>
        </p:xfrm>
        <a:graphic>
          <a:graphicData uri="http://schemas.openxmlformats.org/presentationml/2006/ole">
            <p:oleObj spid="_x0000_s95235" name="Equation" r:id="rId4" imgW="3251160" imgH="698400" progId="Equation.DSMT4">
              <p:embed/>
            </p:oleObj>
          </a:graphicData>
        </a:graphic>
      </p:graphicFrame>
      <p:graphicFrame>
        <p:nvGraphicFramePr>
          <p:cNvPr id="15364" name="Object 4"/>
          <p:cNvGraphicFramePr>
            <a:graphicFrameLocks noChangeAspect="1"/>
          </p:cNvGraphicFramePr>
          <p:nvPr/>
        </p:nvGraphicFramePr>
        <p:xfrm>
          <a:off x="2339975" y="2349500"/>
          <a:ext cx="4906963" cy="908050"/>
        </p:xfrm>
        <a:graphic>
          <a:graphicData uri="http://schemas.openxmlformats.org/presentationml/2006/ole">
            <p:oleObj spid="_x0000_s95236" name="Equation" r:id="rId5" imgW="3949560" imgH="698400" progId="Equation.DSMT4">
              <p:embed/>
            </p:oleObj>
          </a:graphicData>
        </a:graphic>
      </p:graphicFrame>
      <p:graphicFrame>
        <p:nvGraphicFramePr>
          <p:cNvPr id="15365" name="Object 5"/>
          <p:cNvGraphicFramePr>
            <a:graphicFrameLocks noChangeAspect="1"/>
          </p:cNvGraphicFramePr>
          <p:nvPr/>
        </p:nvGraphicFramePr>
        <p:xfrm>
          <a:off x="971550" y="3213100"/>
          <a:ext cx="4375150" cy="869950"/>
        </p:xfrm>
        <a:graphic>
          <a:graphicData uri="http://schemas.openxmlformats.org/presentationml/2006/ole">
            <p:oleObj spid="_x0000_s95237" name="Equation" r:id="rId6" imgW="4127400" imgH="787320" progId="Equation.DSMT4">
              <p:embed/>
            </p:oleObj>
          </a:graphicData>
        </a:graphic>
      </p:graphicFrame>
      <p:graphicFrame>
        <p:nvGraphicFramePr>
          <p:cNvPr id="15366" name="Object 6"/>
          <p:cNvGraphicFramePr>
            <a:graphicFrameLocks noChangeAspect="1"/>
          </p:cNvGraphicFramePr>
          <p:nvPr/>
        </p:nvGraphicFramePr>
        <p:xfrm>
          <a:off x="5940425" y="3284538"/>
          <a:ext cx="2132013" cy="573087"/>
        </p:xfrm>
        <a:graphic>
          <a:graphicData uri="http://schemas.openxmlformats.org/presentationml/2006/ole">
            <p:oleObj spid="_x0000_s95238" name="Equation" r:id="rId7" imgW="1460160" imgH="368280" progId="Equation.DSMT4">
              <p:embed/>
            </p:oleObj>
          </a:graphicData>
        </a:graphic>
      </p:graphicFrame>
      <p:graphicFrame>
        <p:nvGraphicFramePr>
          <p:cNvPr id="15367" name="Object 7"/>
          <p:cNvGraphicFramePr>
            <a:graphicFrameLocks noChangeAspect="1"/>
          </p:cNvGraphicFramePr>
          <p:nvPr/>
        </p:nvGraphicFramePr>
        <p:xfrm>
          <a:off x="2228850" y="3933825"/>
          <a:ext cx="4318000" cy="503238"/>
        </p:xfrm>
        <a:graphic>
          <a:graphicData uri="http://schemas.openxmlformats.org/presentationml/2006/ole">
            <p:oleObj spid="_x0000_s95239" name="Equation" r:id="rId8" imgW="3492360" imgH="419040" progId="Equation.DSMT4">
              <p:embed/>
            </p:oleObj>
          </a:graphicData>
        </a:graphic>
      </p:graphicFrame>
      <p:graphicFrame>
        <p:nvGraphicFramePr>
          <p:cNvPr id="15368" name="Object 8"/>
          <p:cNvGraphicFramePr>
            <a:graphicFrameLocks noChangeAspect="1"/>
          </p:cNvGraphicFramePr>
          <p:nvPr/>
        </p:nvGraphicFramePr>
        <p:xfrm>
          <a:off x="3419475" y="4652963"/>
          <a:ext cx="2527300" cy="419100"/>
        </p:xfrm>
        <a:graphic>
          <a:graphicData uri="http://schemas.openxmlformats.org/presentationml/2006/ole">
            <p:oleObj spid="_x0000_s95240" name="Equation" r:id="rId9" imgW="2527200" imgH="419040" progId="Equation.DSMT4">
              <p:embed/>
            </p:oleObj>
          </a:graphicData>
        </a:graphic>
      </p:graphicFrame>
      <p:graphicFrame>
        <p:nvGraphicFramePr>
          <p:cNvPr id="15369" name="Object 11"/>
          <p:cNvGraphicFramePr>
            <a:graphicFrameLocks noChangeAspect="1"/>
          </p:cNvGraphicFramePr>
          <p:nvPr/>
        </p:nvGraphicFramePr>
        <p:xfrm>
          <a:off x="2254250" y="5156200"/>
          <a:ext cx="4724400" cy="722313"/>
        </p:xfrm>
        <a:graphic>
          <a:graphicData uri="http://schemas.openxmlformats.org/presentationml/2006/ole">
            <p:oleObj spid="_x0000_s95241" name="Equation" r:id="rId10" imgW="4724280" imgH="723600" progId="Equation.DSMT4">
              <p:embed/>
            </p:oleObj>
          </a:graphicData>
        </a:graphic>
      </p:graphicFrame>
      <p:graphicFrame>
        <p:nvGraphicFramePr>
          <p:cNvPr id="15370" name="Object 12"/>
          <p:cNvGraphicFramePr>
            <a:graphicFrameLocks noChangeAspect="1"/>
          </p:cNvGraphicFramePr>
          <p:nvPr/>
        </p:nvGraphicFramePr>
        <p:xfrm>
          <a:off x="1908175" y="5805488"/>
          <a:ext cx="5257800" cy="1322387"/>
        </p:xfrm>
        <a:graphic>
          <a:graphicData uri="http://schemas.openxmlformats.org/presentationml/2006/ole">
            <p:oleObj spid="_x0000_s95242" name="Document" r:id="rId11" imgW="5368138" imgH="1361528" progId="Word.Document.8">
              <p:embed/>
            </p:oleObj>
          </a:graphicData>
        </a:graphic>
      </p:graphicFrame>
      <p:sp>
        <p:nvSpPr>
          <p:cNvPr id="15371" name="Text Box 13"/>
          <p:cNvSpPr txBox="1">
            <a:spLocks noChangeArrowheads="1"/>
          </p:cNvSpPr>
          <p:nvPr/>
        </p:nvSpPr>
        <p:spPr bwMode="auto">
          <a:xfrm>
            <a:off x="1849438" y="304800"/>
            <a:ext cx="5586412" cy="1077913"/>
          </a:xfrm>
          <a:prstGeom prst="rect">
            <a:avLst/>
          </a:prstGeom>
          <a:noFill/>
          <a:ln w="9525">
            <a:noFill/>
            <a:miter lim="800000"/>
            <a:headEnd/>
            <a:tailEnd/>
          </a:ln>
        </p:spPr>
        <p:txBody>
          <a:bodyPr wrap="none">
            <a:spAutoFit/>
          </a:bodyPr>
          <a:lstStyle/>
          <a:p>
            <a:pPr algn="ctr"/>
            <a:r>
              <a:rPr lang="en-US" sz="3200" b="1">
                <a:latin typeface="Calibri" pitchFamily="34" charset="0"/>
              </a:rPr>
              <a:t>The generic algorithm </a:t>
            </a:r>
          </a:p>
          <a:p>
            <a:pPr algn="ctr"/>
            <a:r>
              <a:rPr lang="en-US" sz="3200" b="1">
                <a:latin typeface="Calibri" pitchFamily="34" charset="0"/>
              </a:rPr>
              <a:t>of forward &amp; inverse modeling</a:t>
            </a:r>
            <a:endParaRPr lang="en-US" sz="32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1187450" y="2205038"/>
          <a:ext cx="7200900" cy="749300"/>
        </p:xfrm>
        <a:graphic>
          <a:graphicData uri="http://schemas.openxmlformats.org/presentationml/2006/ole">
            <p:oleObj spid="_x0000_s40962" name="Equation" r:id="rId3" imgW="6311880" imgH="558720" progId="Equation.DSMT4">
              <p:embed/>
            </p:oleObj>
          </a:graphicData>
        </a:graphic>
      </p:graphicFrame>
      <p:sp>
        <p:nvSpPr>
          <p:cNvPr id="18439" name="Text Box 4"/>
          <p:cNvSpPr txBox="1">
            <a:spLocks noChangeArrowheads="1"/>
          </p:cNvSpPr>
          <p:nvPr/>
        </p:nvSpPr>
        <p:spPr bwMode="auto">
          <a:xfrm>
            <a:off x="2627313" y="1412875"/>
            <a:ext cx="4017962" cy="457200"/>
          </a:xfrm>
          <a:prstGeom prst="rect">
            <a:avLst/>
          </a:prstGeom>
          <a:noFill/>
          <a:ln w="9525">
            <a:noFill/>
            <a:miter lim="800000"/>
            <a:headEnd/>
            <a:tailEnd/>
          </a:ln>
        </p:spPr>
        <p:txBody>
          <a:bodyPr wrap="none">
            <a:spAutoFit/>
          </a:bodyPr>
          <a:lstStyle/>
          <a:p>
            <a:pPr algn="ctr"/>
            <a:r>
              <a:rPr lang="en-US" b="1">
                <a:latin typeface="Calibri" pitchFamily="34" charset="0"/>
              </a:rPr>
              <a:t>The main sensitivity relations</a:t>
            </a:r>
            <a:endParaRPr lang="ru-RU">
              <a:solidFill>
                <a:srgbClr val="FF0000"/>
              </a:solidFill>
              <a:latin typeface="Calibri" pitchFamily="34" charset="0"/>
            </a:endParaRPr>
          </a:p>
        </p:txBody>
      </p:sp>
      <p:graphicFrame>
        <p:nvGraphicFramePr>
          <p:cNvPr id="18435" name="Object 6"/>
          <p:cNvGraphicFramePr>
            <a:graphicFrameLocks noChangeAspect="1"/>
          </p:cNvGraphicFramePr>
          <p:nvPr/>
        </p:nvGraphicFramePr>
        <p:xfrm>
          <a:off x="1692275" y="4983163"/>
          <a:ext cx="2400300" cy="508000"/>
        </p:xfrm>
        <a:graphic>
          <a:graphicData uri="http://schemas.openxmlformats.org/presentationml/2006/ole">
            <p:oleObj spid="_x0000_s40963" name="Equation" r:id="rId4" imgW="2400120" imgH="431640" progId="Equation.DSMT4">
              <p:embed/>
            </p:oleObj>
          </a:graphicData>
        </a:graphic>
      </p:graphicFrame>
      <p:sp>
        <p:nvSpPr>
          <p:cNvPr id="18440" name="Text Box 7"/>
          <p:cNvSpPr txBox="1">
            <a:spLocks noChangeArrowheads="1"/>
          </p:cNvSpPr>
          <p:nvPr/>
        </p:nvSpPr>
        <p:spPr bwMode="auto">
          <a:xfrm>
            <a:off x="4356100" y="5054600"/>
            <a:ext cx="3540125" cy="457200"/>
          </a:xfrm>
          <a:prstGeom prst="rect">
            <a:avLst/>
          </a:prstGeom>
          <a:noFill/>
          <a:ln w="9525">
            <a:noFill/>
            <a:miter lim="800000"/>
            <a:headEnd/>
            <a:tailEnd/>
          </a:ln>
        </p:spPr>
        <p:txBody>
          <a:bodyPr wrap="none">
            <a:spAutoFit/>
          </a:bodyPr>
          <a:lstStyle/>
          <a:p>
            <a:r>
              <a:rPr lang="en-US">
                <a:latin typeface="Calibri" pitchFamily="34" charset="0"/>
              </a:rPr>
              <a:t>are the sensitivity functions</a:t>
            </a:r>
          </a:p>
        </p:txBody>
      </p:sp>
      <p:graphicFrame>
        <p:nvGraphicFramePr>
          <p:cNvPr id="18436" name="Object 8"/>
          <p:cNvGraphicFramePr>
            <a:graphicFrameLocks noChangeAspect="1"/>
          </p:cNvGraphicFramePr>
          <p:nvPr/>
        </p:nvGraphicFramePr>
        <p:xfrm>
          <a:off x="1697038" y="5657850"/>
          <a:ext cx="2413000" cy="508000"/>
        </p:xfrm>
        <a:graphic>
          <a:graphicData uri="http://schemas.openxmlformats.org/presentationml/2006/ole">
            <p:oleObj spid="_x0000_s40964" name="Equation" r:id="rId5" imgW="2412720" imgH="431640" progId="Equation.DSMT4">
              <p:embed/>
            </p:oleObj>
          </a:graphicData>
        </a:graphic>
      </p:graphicFrame>
      <p:sp>
        <p:nvSpPr>
          <p:cNvPr id="18441" name="Text Box 9"/>
          <p:cNvSpPr txBox="1">
            <a:spLocks noChangeArrowheads="1"/>
          </p:cNvSpPr>
          <p:nvPr/>
        </p:nvSpPr>
        <p:spPr bwMode="auto">
          <a:xfrm>
            <a:off x="4284663" y="5630863"/>
            <a:ext cx="3648075" cy="457200"/>
          </a:xfrm>
          <a:prstGeom prst="rect">
            <a:avLst/>
          </a:prstGeom>
          <a:noFill/>
          <a:ln w="9525">
            <a:noFill/>
            <a:miter lim="800000"/>
            <a:headEnd/>
            <a:tailEnd/>
          </a:ln>
        </p:spPr>
        <p:txBody>
          <a:bodyPr wrap="none">
            <a:spAutoFit/>
          </a:bodyPr>
          <a:lstStyle/>
          <a:p>
            <a:r>
              <a:rPr lang="en-US">
                <a:latin typeface="Calibri" pitchFamily="34" charset="0"/>
              </a:rPr>
              <a:t>are the parameter variations </a:t>
            </a:r>
          </a:p>
        </p:txBody>
      </p:sp>
      <p:graphicFrame>
        <p:nvGraphicFramePr>
          <p:cNvPr id="18437" name="Object 11"/>
          <p:cNvGraphicFramePr>
            <a:graphicFrameLocks noChangeAspect="1"/>
          </p:cNvGraphicFramePr>
          <p:nvPr/>
        </p:nvGraphicFramePr>
        <p:xfrm>
          <a:off x="1908175" y="4076700"/>
          <a:ext cx="5486400" cy="852488"/>
        </p:xfrm>
        <a:graphic>
          <a:graphicData uri="http://schemas.openxmlformats.org/presentationml/2006/ole">
            <p:oleObj spid="_x0000_s40965" name="Equation" r:id="rId6" imgW="5486400" imgH="723600" progId="Equation.DSMT4">
              <p:embed/>
            </p:oleObj>
          </a:graphicData>
        </a:graphic>
      </p:graphicFrame>
      <p:sp>
        <p:nvSpPr>
          <p:cNvPr id="18442" name="Text Box 12"/>
          <p:cNvSpPr txBox="1">
            <a:spLocks noChangeArrowheads="1"/>
          </p:cNvSpPr>
          <p:nvPr/>
        </p:nvSpPr>
        <p:spPr bwMode="auto">
          <a:xfrm>
            <a:off x="3132138" y="3068638"/>
            <a:ext cx="3060700" cy="461962"/>
          </a:xfrm>
          <a:prstGeom prst="rect">
            <a:avLst/>
          </a:prstGeom>
          <a:noFill/>
          <a:ln w="9525">
            <a:noFill/>
            <a:miter lim="800000"/>
            <a:headEnd/>
            <a:tailEnd/>
          </a:ln>
        </p:spPr>
        <p:txBody>
          <a:bodyPr wrap="none">
            <a:spAutoFit/>
          </a:bodyPr>
          <a:lstStyle/>
          <a:p>
            <a:r>
              <a:rPr lang="en-AU" b="1">
                <a:latin typeface="Calibri" pitchFamily="34" charset="0"/>
              </a:rPr>
              <a:t>Feed-back relations </a:t>
            </a:r>
            <a:r>
              <a:rPr lang="ru-RU" b="1">
                <a:latin typeface="Albertus Extra Bold" pitchFamily="34" charset="0"/>
              </a:rPr>
              <a:t> </a:t>
            </a:r>
          </a:p>
        </p:txBody>
      </p:sp>
      <p:sp>
        <p:nvSpPr>
          <p:cNvPr id="18443" name="Text Box 15"/>
          <p:cNvSpPr txBox="1">
            <a:spLocks noChangeArrowheads="1"/>
          </p:cNvSpPr>
          <p:nvPr/>
        </p:nvSpPr>
        <p:spPr bwMode="auto">
          <a:xfrm>
            <a:off x="1597025" y="228600"/>
            <a:ext cx="5938838" cy="1066800"/>
          </a:xfrm>
          <a:prstGeom prst="rect">
            <a:avLst/>
          </a:prstGeom>
          <a:noFill/>
          <a:ln w="9525">
            <a:noFill/>
            <a:miter lim="800000"/>
            <a:headEnd/>
            <a:tailEnd/>
          </a:ln>
        </p:spPr>
        <p:txBody>
          <a:bodyPr wrap="none">
            <a:spAutoFit/>
          </a:bodyPr>
          <a:lstStyle/>
          <a:p>
            <a:pPr algn="ctr"/>
            <a:r>
              <a:rPr lang="en-US" sz="3200" b="1">
                <a:latin typeface="Calibri" pitchFamily="34" charset="0"/>
              </a:rPr>
              <a:t>Some elements </a:t>
            </a:r>
          </a:p>
          <a:p>
            <a:pPr algn="ctr"/>
            <a:r>
              <a:rPr lang="en-US" sz="3200" b="1">
                <a:latin typeface="Calibri" pitchFamily="34" charset="0"/>
              </a:rPr>
              <a:t>of optimal forecasting and design</a:t>
            </a:r>
            <a:endParaRPr lang="en-US">
              <a:latin typeface="Calibri" pitchFamily="34" charset="0"/>
            </a:endParaRPr>
          </a:p>
        </p:txBody>
      </p:sp>
      <p:graphicFrame>
        <p:nvGraphicFramePr>
          <p:cNvPr id="18438" name="Object 9"/>
          <p:cNvGraphicFramePr>
            <a:graphicFrameLocks noChangeAspect="1"/>
          </p:cNvGraphicFramePr>
          <p:nvPr/>
        </p:nvGraphicFramePr>
        <p:xfrm>
          <a:off x="3492500" y="3716338"/>
          <a:ext cx="2082800" cy="419100"/>
        </p:xfrm>
        <a:graphic>
          <a:graphicData uri="http://schemas.openxmlformats.org/presentationml/2006/ole">
            <p:oleObj spid="_x0000_s40966" name="Equation" r:id="rId7" imgW="2082600" imgH="419040" progId="Equation.DSMT4">
              <p:embed/>
            </p:oleObj>
          </a:graphicData>
        </a:graphic>
      </p:graphicFrame>
      <p:sp>
        <p:nvSpPr>
          <p:cNvPr id="11276" name="Скругленная прямоугольная выноска 11"/>
          <p:cNvSpPr>
            <a:spLocks noChangeArrowheads="1"/>
          </p:cNvSpPr>
          <p:nvPr/>
        </p:nvSpPr>
        <p:spPr bwMode="auto">
          <a:xfrm>
            <a:off x="1619250" y="1844675"/>
            <a:ext cx="2305050" cy="431800"/>
          </a:xfrm>
          <a:prstGeom prst="wedgeRoundRectCallout">
            <a:avLst>
              <a:gd name="adj1" fmla="val 6407"/>
              <a:gd name="adj2" fmla="val 67889"/>
              <a:gd name="adj3" fmla="val 16667"/>
            </a:avLst>
          </a:prstGeom>
          <a:solidFill>
            <a:schemeClr val="accent6">
              <a:lumMod val="20000"/>
              <a:lumOff val="80000"/>
            </a:schemeClr>
          </a:solidFill>
          <a:ln w="9525" algn="ctr">
            <a:solidFill>
              <a:schemeClr val="tx1"/>
            </a:solidFill>
            <a:round/>
            <a:headEnd/>
            <a:tailEnd/>
          </a:ln>
        </p:spPr>
        <p:txBody>
          <a:bodyPr/>
          <a:lstStyle/>
          <a:p>
            <a:pPr fontAlgn="auto">
              <a:spcBef>
                <a:spcPts val="0"/>
              </a:spcBef>
              <a:spcAft>
                <a:spcPts val="0"/>
              </a:spcAft>
              <a:defRPr/>
            </a:pPr>
            <a:r>
              <a:rPr lang="en-US" dirty="0">
                <a:latin typeface="+mn-lt"/>
                <a:cs typeface="+mn-cs"/>
              </a:rPr>
              <a:t>Sensitivity functions</a:t>
            </a:r>
            <a:endParaRPr lang="ru-RU"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From nuclear reactors</a:t>
            </a:r>
            <a:br>
              <a:rPr lang="en-US" dirty="0" smtClean="0"/>
            </a:br>
            <a:r>
              <a:rPr lang="en-US" dirty="0" smtClean="0"/>
              <a:t>and perturbation theory...</a:t>
            </a:r>
            <a:endParaRPr lang="ru-RU" dirty="0"/>
          </a:p>
        </p:txBody>
      </p:sp>
      <p:sp>
        <p:nvSpPr>
          <p:cNvPr id="3" name="Текст 2"/>
          <p:cNvSpPr>
            <a:spLocks noGrp="1"/>
          </p:cNvSpPr>
          <p:nvPr>
            <p:ph type="body" idx="1"/>
          </p:nvPr>
        </p:nvSpPr>
        <p:spPr/>
        <p:txBody>
          <a:bodyPr>
            <a:normAutofit fontScale="70000" lnSpcReduction="20000"/>
          </a:bodyPr>
          <a:lstStyle/>
          <a:p>
            <a:r>
              <a:rPr lang="ru-RU" dirty="0" smtClean="0"/>
              <a:t>ГНЦ РФ – Физико-энергетический институт (ФЭИ) всемирно известен не только благодаря Первой в мире АЭС; </a:t>
            </a:r>
            <a:endParaRPr lang="en-US" dirty="0" smtClean="0"/>
          </a:p>
          <a:p>
            <a:r>
              <a:rPr lang="ru-RU" dirty="0" smtClean="0"/>
              <a:t>визитная карточка института – </a:t>
            </a:r>
            <a:r>
              <a:rPr lang="ru-RU" b="1" dirty="0" smtClean="0"/>
              <a:t>реакторы на быстрых нейтронах</a:t>
            </a:r>
            <a:r>
              <a:rPr lang="ru-RU" dirty="0" smtClean="0"/>
              <a:t>.</a:t>
            </a:r>
            <a:endParaRPr lang="en-US" dirty="0" smtClean="0"/>
          </a:p>
          <a:p>
            <a:endParaRPr lang="en-US" dirty="0" smtClean="0"/>
          </a:p>
          <a:p>
            <a:r>
              <a:rPr lang="en-US" dirty="0" smtClean="0"/>
              <a:t>Physics –energy institute is known worldwide not only for the world's first nuclear power plant;</a:t>
            </a:r>
          </a:p>
          <a:p>
            <a:r>
              <a:rPr lang="en-US" dirty="0" smtClean="0"/>
              <a:t> the business card of the Institute are fast neutron reactors.</a:t>
            </a:r>
            <a:endParaRPr lang="ru-RU" dirty="0"/>
          </a:p>
        </p:txBody>
      </p:sp>
      <p:sp>
        <p:nvSpPr>
          <p:cNvPr id="5" name="Прямоугольник 4"/>
          <p:cNvSpPr/>
          <p:nvPr/>
        </p:nvSpPr>
        <p:spPr>
          <a:xfrm>
            <a:off x="4572000" y="5733256"/>
            <a:ext cx="4572000" cy="646331"/>
          </a:xfrm>
          <a:prstGeom prst="rect">
            <a:avLst/>
          </a:prstGeom>
        </p:spPr>
        <p:txBody>
          <a:bodyPr>
            <a:spAutoFit/>
          </a:bodyPr>
          <a:lstStyle/>
          <a:p>
            <a:r>
              <a:rPr lang="en-US" dirty="0" smtClean="0"/>
              <a:t> </a:t>
            </a:r>
            <a:r>
              <a:rPr lang="en-US" b="1" dirty="0" smtClean="0"/>
              <a:t>G.I. </a:t>
            </a:r>
            <a:r>
              <a:rPr lang="en-US" b="1" dirty="0" err="1" smtClean="0"/>
              <a:t>Marchuk</a:t>
            </a:r>
            <a:r>
              <a:rPr lang="en-US" b="1" dirty="0" smtClean="0"/>
              <a:t>  </a:t>
            </a:r>
            <a:r>
              <a:rPr lang="en-US" dirty="0" smtClean="0"/>
              <a:t>Computational methods for nuclear reactors - </a:t>
            </a:r>
            <a:r>
              <a:rPr lang="en-US" dirty="0" err="1" smtClean="0"/>
              <a:t>Atomizdat</a:t>
            </a:r>
            <a:r>
              <a:rPr lang="en-US" dirty="0" smtClean="0"/>
              <a:t>, Moscow, 1961</a:t>
            </a:r>
            <a:endParaRPr lang="en-US" dirty="0"/>
          </a:p>
        </p:txBody>
      </p:sp>
      <p:sp>
        <p:nvSpPr>
          <p:cNvPr id="6" name="Прямоугольник 5"/>
          <p:cNvSpPr/>
          <p:nvPr/>
        </p:nvSpPr>
        <p:spPr>
          <a:xfrm>
            <a:off x="251520" y="5733256"/>
            <a:ext cx="4572000" cy="923330"/>
          </a:xfrm>
          <a:prstGeom prst="rect">
            <a:avLst/>
          </a:prstGeom>
        </p:spPr>
        <p:txBody>
          <a:bodyPr>
            <a:spAutoFit/>
          </a:bodyPr>
          <a:lstStyle/>
          <a:p>
            <a:r>
              <a:rPr lang="en-US" dirty="0" smtClean="0"/>
              <a:t> </a:t>
            </a:r>
            <a:r>
              <a:rPr lang="en-US" b="1" dirty="0" smtClean="0"/>
              <a:t>G.I. </a:t>
            </a:r>
            <a:r>
              <a:rPr lang="en-US" b="1" dirty="0" err="1" smtClean="0"/>
              <a:t>Marchuk</a:t>
            </a:r>
            <a:r>
              <a:rPr lang="en-US" b="1" dirty="0" smtClean="0"/>
              <a:t> </a:t>
            </a:r>
            <a:r>
              <a:rPr lang="en-US" dirty="0" smtClean="0"/>
              <a:t>Numerical methods for calculation of nuclear reactors  - </a:t>
            </a:r>
            <a:r>
              <a:rPr lang="en-US" dirty="0" err="1" smtClean="0"/>
              <a:t>Atomizdat</a:t>
            </a:r>
            <a:r>
              <a:rPr lang="en-US" dirty="0" smtClean="0"/>
              <a:t>, Moscow, 1958</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1905000" y="366713"/>
          <a:ext cx="6178550" cy="6684962"/>
        </p:xfrm>
        <a:graphic>
          <a:graphicData uri="http://schemas.openxmlformats.org/presentationml/2006/ole">
            <p:oleObj spid="_x0000_s101378" name="Документ" r:id="rId3" imgW="6163920" imgH="6692040" progId="Word.Documen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...to Variational data assimilation</a:t>
            </a:r>
            <a:endParaRPr lang="ru-RU" dirty="0"/>
          </a:p>
        </p:txBody>
      </p:sp>
      <p:sp>
        <p:nvSpPr>
          <p:cNvPr id="3" name="Текст 2"/>
          <p:cNvSpPr>
            <a:spLocks noGrp="1"/>
          </p:cNvSpPr>
          <p:nvPr>
            <p:ph type="body" idx="1"/>
          </p:nvPr>
        </p:nvSpPr>
        <p:spPr/>
        <p:txBody>
          <a:bodyPr/>
          <a:lstStyle/>
          <a:p>
            <a:endParaRPr lang="ru-RU" dirty="0"/>
          </a:p>
        </p:txBody>
      </p:sp>
      <p:sp>
        <p:nvSpPr>
          <p:cNvPr id="4" name="TextBox 3"/>
          <p:cNvSpPr txBox="1"/>
          <p:nvPr/>
        </p:nvSpPr>
        <p:spPr>
          <a:xfrm>
            <a:off x="899593" y="1268760"/>
            <a:ext cx="6840760" cy="2585323"/>
          </a:xfrm>
          <a:prstGeom prst="rect">
            <a:avLst/>
          </a:prstGeom>
          <a:noFill/>
        </p:spPr>
        <p:txBody>
          <a:bodyPr wrap="square" rtlCol="0">
            <a:spAutoFit/>
          </a:bodyPr>
          <a:lstStyle/>
          <a:p>
            <a:r>
              <a:rPr lang="en-US" b="1" dirty="0" smtClean="0"/>
              <a:t> First generation  </a:t>
            </a:r>
            <a:r>
              <a:rPr lang="en-US" dirty="0" smtClean="0"/>
              <a:t>of data assimilation algorithms , 1976-...</a:t>
            </a:r>
          </a:p>
          <a:p>
            <a:r>
              <a:rPr lang="ru-RU" dirty="0" smtClean="0"/>
              <a:t> </a:t>
            </a:r>
            <a:r>
              <a:rPr lang="en-US" dirty="0" smtClean="0"/>
              <a:t>Perfect model, variational principle with strong restrictions;</a:t>
            </a:r>
            <a:endParaRPr lang="ru-RU" dirty="0" smtClean="0"/>
          </a:p>
          <a:p>
            <a:r>
              <a:rPr lang="en-US" dirty="0" smtClean="0"/>
              <a:t> reconstruction of the initial data</a:t>
            </a:r>
            <a:endParaRPr lang="ru-RU" dirty="0" smtClean="0"/>
          </a:p>
          <a:p>
            <a:endParaRPr lang="en-US" b="1" dirty="0" smtClean="0"/>
          </a:p>
          <a:p>
            <a:r>
              <a:rPr lang="en-US" b="1" dirty="0" smtClean="0"/>
              <a:t>Second generation</a:t>
            </a:r>
            <a:r>
              <a:rPr lang="en-US" dirty="0" smtClean="0"/>
              <a:t>, 1985-....</a:t>
            </a:r>
          </a:p>
          <a:p>
            <a:r>
              <a:rPr lang="en-US" dirty="0" smtClean="0"/>
              <a:t>Model with uncertainty,  weak-constraint variational principle </a:t>
            </a:r>
          </a:p>
          <a:p>
            <a:endParaRPr lang="en-US" b="1" dirty="0" smtClean="0"/>
          </a:p>
          <a:p>
            <a:r>
              <a:rPr lang="en-US" b="1" dirty="0" smtClean="0"/>
              <a:t>Third generation </a:t>
            </a:r>
            <a:r>
              <a:rPr lang="en-US" dirty="0" smtClean="0"/>
              <a:t>, 2009-.....</a:t>
            </a:r>
          </a:p>
          <a:p>
            <a:r>
              <a:rPr lang="en-US" dirty="0" smtClean="0"/>
              <a:t> New algorithms without iterations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5976" y="1412776"/>
            <a:ext cx="4608512" cy="3970318"/>
          </a:xfrm>
          <a:prstGeom prst="rect">
            <a:avLst/>
          </a:prstGeom>
          <a:noFill/>
        </p:spPr>
        <p:txBody>
          <a:bodyPr wrap="square" rtlCol="0">
            <a:spAutoFit/>
          </a:bodyPr>
          <a:lstStyle/>
          <a:p>
            <a:endParaRPr lang="en-US" dirty="0" smtClean="0"/>
          </a:p>
          <a:p>
            <a:pPr lvl="0"/>
            <a:r>
              <a:rPr lang="en-US" i="1" dirty="0" smtClean="0"/>
              <a:t>Olivier </a:t>
            </a:r>
            <a:r>
              <a:rPr lang="en-US" i="1" dirty="0" err="1" smtClean="0"/>
              <a:t>Talagrand</a:t>
            </a:r>
            <a:r>
              <a:rPr lang="ru-RU" i="1" dirty="0" smtClean="0"/>
              <a:t>  </a:t>
            </a:r>
            <a:r>
              <a:rPr lang="en-US" i="1" dirty="0" smtClean="0"/>
              <a:t>:</a:t>
            </a:r>
          </a:p>
          <a:p>
            <a:r>
              <a:rPr lang="en-US" dirty="0" smtClean="0"/>
              <a:t> </a:t>
            </a:r>
          </a:p>
          <a:p>
            <a:r>
              <a:rPr lang="en-US" dirty="0" smtClean="0"/>
              <a:t>“The first attempt at using the </a:t>
            </a:r>
            <a:r>
              <a:rPr lang="en-US" dirty="0" err="1" smtClean="0"/>
              <a:t>adjoint</a:t>
            </a:r>
            <a:r>
              <a:rPr lang="en-US" dirty="0" smtClean="0"/>
              <a:t> approach for variational  assimilation of meteorological observations was made by </a:t>
            </a:r>
            <a:r>
              <a:rPr lang="en-US" dirty="0" err="1" smtClean="0"/>
              <a:t>Penenko</a:t>
            </a:r>
            <a:r>
              <a:rPr lang="en-US" dirty="0" smtClean="0"/>
              <a:t> and </a:t>
            </a:r>
            <a:r>
              <a:rPr lang="en-US" dirty="0" err="1" smtClean="0"/>
              <a:t>Obraztsov</a:t>
            </a:r>
            <a:r>
              <a:rPr lang="en-US" dirty="0" smtClean="0"/>
              <a:t> (1976), </a:t>
            </a:r>
            <a:r>
              <a:rPr lang="en-US" b="1" dirty="0" smtClean="0"/>
              <a:t>on a simple one-level linear atmospheric model ... </a:t>
            </a:r>
            <a:r>
              <a:rPr lang="en-US" dirty="0" smtClean="0"/>
              <a:t>“</a:t>
            </a:r>
            <a:endParaRPr lang="ru-RU" dirty="0" smtClean="0"/>
          </a:p>
          <a:p>
            <a:pPr lvl="0"/>
            <a:endParaRPr lang="en-US" i="1" dirty="0" smtClean="0"/>
          </a:p>
          <a:p>
            <a:pPr lvl="0"/>
            <a:r>
              <a:rPr lang="en-US" i="1" dirty="0" smtClean="0">
                <a:latin typeface="+mj-lt"/>
              </a:rPr>
              <a:t>Chapter</a:t>
            </a:r>
            <a:r>
              <a:rPr lang="ru-RU" i="1" dirty="0" smtClean="0">
                <a:latin typeface="+mj-lt"/>
              </a:rPr>
              <a:t>  «</a:t>
            </a:r>
            <a:r>
              <a:rPr lang="en-US" i="1" dirty="0" smtClean="0">
                <a:latin typeface="+mj-lt"/>
              </a:rPr>
              <a:t>Variational Assimilation</a:t>
            </a:r>
            <a:r>
              <a:rPr lang="ru-RU" i="1" dirty="0" smtClean="0">
                <a:latin typeface="+mj-lt"/>
              </a:rPr>
              <a:t>»</a:t>
            </a:r>
            <a:r>
              <a:rPr lang="en-US" i="1" dirty="0" smtClean="0">
                <a:latin typeface="+mj-lt"/>
              </a:rPr>
              <a:t> </a:t>
            </a:r>
          </a:p>
          <a:p>
            <a:pPr lvl="0"/>
            <a:r>
              <a:rPr lang="en-US" i="1" dirty="0" smtClean="0">
                <a:latin typeface="+mj-lt"/>
              </a:rPr>
              <a:t> </a:t>
            </a:r>
            <a:r>
              <a:rPr lang="ru-RU" i="1" dirty="0" err="1" smtClean="0">
                <a:solidFill>
                  <a:srgbClr val="333333"/>
                </a:solidFill>
                <a:latin typeface="+mj-lt"/>
                <a:cs typeface="Arial" pitchFamily="34" charset="0"/>
              </a:rPr>
              <a:t>In</a:t>
            </a:r>
            <a:r>
              <a:rPr lang="ru-RU"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Lahoz</a:t>
            </a:r>
            <a:r>
              <a:rPr lang="ru-RU" i="1" dirty="0" smtClean="0">
                <a:solidFill>
                  <a:srgbClr val="333333"/>
                </a:solidFill>
                <a:latin typeface="+mj-lt"/>
                <a:cs typeface="Arial" pitchFamily="34" charset="0"/>
              </a:rPr>
              <a:t>, W., </a:t>
            </a:r>
            <a:r>
              <a:rPr lang="ru-RU" i="1" dirty="0" err="1" smtClean="0">
                <a:solidFill>
                  <a:srgbClr val="333333"/>
                </a:solidFill>
                <a:latin typeface="+mj-lt"/>
                <a:cs typeface="Arial" pitchFamily="34" charset="0"/>
              </a:rPr>
              <a:t>Khatattov</a:t>
            </a:r>
            <a:r>
              <a:rPr lang="ru-RU" i="1" dirty="0" smtClean="0">
                <a:solidFill>
                  <a:srgbClr val="333333"/>
                </a:solidFill>
                <a:latin typeface="+mj-lt"/>
                <a:cs typeface="Arial" pitchFamily="34" charset="0"/>
              </a:rPr>
              <a:t>, B. </a:t>
            </a:r>
            <a:r>
              <a:rPr lang="en-US" i="1" dirty="0" smtClean="0">
                <a:solidFill>
                  <a:srgbClr val="333333"/>
                </a:solidFill>
                <a:latin typeface="+mj-lt"/>
                <a:cs typeface="Arial" pitchFamily="34" charset="0"/>
              </a:rPr>
              <a:t>a</a:t>
            </a:r>
            <a:r>
              <a:rPr lang="ru-RU" i="1" dirty="0" err="1" smtClean="0">
                <a:solidFill>
                  <a:srgbClr val="333333"/>
                </a:solidFill>
                <a:latin typeface="+mj-lt"/>
                <a:cs typeface="Arial" pitchFamily="34" charset="0"/>
              </a:rPr>
              <a:t>nd</a:t>
            </a:r>
            <a:r>
              <a:rPr lang="en-US" i="1" dirty="0" smtClean="0">
                <a:solidFill>
                  <a:srgbClr val="333333"/>
                </a:solidFill>
                <a:latin typeface="+mj-lt"/>
                <a:cs typeface="Arial" pitchFamily="34" charset="0"/>
              </a:rPr>
              <a:t>  M</a:t>
            </a:r>
            <a:r>
              <a:rPr lang="ru-RU" i="1" dirty="0" err="1" smtClean="0">
                <a:solidFill>
                  <a:srgbClr val="333333"/>
                </a:solidFill>
                <a:latin typeface="+mj-lt"/>
                <a:cs typeface="Arial" pitchFamily="34" charset="0"/>
              </a:rPr>
              <a:t>enard</a:t>
            </a:r>
            <a:r>
              <a:rPr lang="ru-RU" i="1" dirty="0" smtClean="0">
                <a:solidFill>
                  <a:srgbClr val="333333"/>
                </a:solidFill>
                <a:latin typeface="+mj-lt"/>
                <a:cs typeface="Arial" pitchFamily="34" charset="0"/>
              </a:rPr>
              <a:t>, </a:t>
            </a:r>
            <a:r>
              <a:rPr lang="en-US" i="1" dirty="0" smtClean="0">
                <a:solidFill>
                  <a:srgbClr val="333333"/>
                </a:solidFill>
                <a:latin typeface="+mj-lt"/>
                <a:cs typeface="Arial" pitchFamily="34" charset="0"/>
              </a:rPr>
              <a:t> </a:t>
            </a:r>
          </a:p>
          <a:p>
            <a:pPr lvl="0"/>
            <a:r>
              <a:rPr lang="en-US" i="1" dirty="0" smtClean="0">
                <a:solidFill>
                  <a:srgbClr val="333333"/>
                </a:solidFill>
                <a:latin typeface="+mj-lt"/>
                <a:cs typeface="Arial" pitchFamily="34" charset="0"/>
              </a:rPr>
              <a:t> </a:t>
            </a:r>
            <a:r>
              <a:rPr lang="ru-RU" i="1" dirty="0" smtClean="0">
                <a:solidFill>
                  <a:srgbClr val="333333"/>
                </a:solidFill>
                <a:latin typeface="+mj-lt"/>
                <a:cs typeface="Arial" pitchFamily="34" charset="0"/>
              </a:rPr>
              <a:t>(</a:t>
            </a:r>
            <a:r>
              <a:rPr lang="ru-RU" i="1" dirty="0" err="1" smtClean="0">
                <a:solidFill>
                  <a:srgbClr val="333333"/>
                </a:solidFill>
                <a:latin typeface="+mj-lt"/>
                <a:cs typeface="Arial" pitchFamily="34" charset="0"/>
              </a:rPr>
              <a:t>Eds</a:t>
            </a:r>
            <a:r>
              <a:rPr lang="ru-RU" i="1" dirty="0" smtClean="0">
                <a:solidFill>
                  <a:srgbClr val="333333"/>
                </a:solidFill>
                <a:latin typeface="+mj-lt"/>
                <a:cs typeface="Arial" pitchFamily="34" charset="0"/>
              </a:rPr>
              <a:t>.),</a:t>
            </a:r>
            <a:r>
              <a:rPr lang="en-US" i="1" dirty="0" smtClean="0">
                <a:solidFill>
                  <a:srgbClr val="333333"/>
                </a:solidFill>
                <a:latin typeface="+mj-lt"/>
                <a:cs typeface="Arial" pitchFamily="34" charset="0"/>
              </a:rPr>
              <a:t>   </a:t>
            </a:r>
            <a:r>
              <a:rPr lang="ru-RU"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Data</a:t>
            </a:r>
            <a:r>
              <a:rPr lang="ru-RU"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Assimilation</a:t>
            </a:r>
            <a:r>
              <a:rPr lang="ru-RU" i="1" dirty="0" smtClean="0">
                <a:solidFill>
                  <a:srgbClr val="333333"/>
                </a:solidFill>
                <a:latin typeface="+mj-lt"/>
                <a:cs typeface="Arial" pitchFamily="34" charset="0"/>
              </a:rPr>
              <a:t>: </a:t>
            </a:r>
            <a:r>
              <a:rPr lang="en-US" i="1" dirty="0" smtClean="0">
                <a:solidFill>
                  <a:srgbClr val="333333"/>
                </a:solidFill>
                <a:latin typeface="+mj-lt"/>
                <a:cs typeface="Arial" pitchFamily="34" charset="0"/>
              </a:rPr>
              <a:t>M</a:t>
            </a:r>
            <a:r>
              <a:rPr lang="ru-RU" i="1" dirty="0" err="1" smtClean="0">
                <a:solidFill>
                  <a:srgbClr val="333333"/>
                </a:solidFill>
                <a:latin typeface="+mj-lt"/>
                <a:cs typeface="Arial" pitchFamily="34" charset="0"/>
              </a:rPr>
              <a:t>aking</a:t>
            </a:r>
            <a:r>
              <a:rPr lang="ru-RU" i="1" dirty="0" smtClean="0">
                <a:solidFill>
                  <a:srgbClr val="333333"/>
                </a:solidFill>
                <a:latin typeface="+mj-lt"/>
                <a:cs typeface="Arial" pitchFamily="34" charset="0"/>
              </a:rPr>
              <a:t> </a:t>
            </a:r>
            <a:r>
              <a:rPr lang="en-US"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sense</a:t>
            </a:r>
            <a:r>
              <a:rPr lang="en-US" i="1" dirty="0" smtClean="0">
                <a:solidFill>
                  <a:srgbClr val="333333"/>
                </a:solidFill>
                <a:latin typeface="+mj-lt"/>
                <a:cs typeface="Arial" pitchFamily="34" charset="0"/>
              </a:rPr>
              <a:t> </a:t>
            </a:r>
            <a:r>
              <a:rPr lang="ru-RU"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of</a:t>
            </a:r>
            <a:r>
              <a:rPr lang="en-US" i="1" dirty="0" smtClean="0">
                <a:solidFill>
                  <a:srgbClr val="333333"/>
                </a:solidFill>
                <a:latin typeface="+mj-lt"/>
                <a:cs typeface="Arial" pitchFamily="34" charset="0"/>
              </a:rPr>
              <a:t> o</a:t>
            </a:r>
            <a:r>
              <a:rPr lang="ru-RU" i="1" dirty="0" err="1" smtClean="0">
                <a:solidFill>
                  <a:srgbClr val="333333"/>
                </a:solidFill>
                <a:latin typeface="+mj-lt"/>
                <a:cs typeface="Arial" pitchFamily="34" charset="0"/>
              </a:rPr>
              <a:t>bservations</a:t>
            </a:r>
            <a:r>
              <a:rPr lang="ru-RU" i="1" dirty="0" smtClean="0">
                <a:solidFill>
                  <a:srgbClr val="333333"/>
                </a:solidFill>
                <a:latin typeface="+mj-lt"/>
                <a:cs typeface="Arial" pitchFamily="34" charset="0"/>
              </a:rPr>
              <a:t>, </a:t>
            </a:r>
            <a:r>
              <a:rPr lang="en-US"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Springer</a:t>
            </a:r>
            <a:r>
              <a:rPr lang="ru-RU" i="1" dirty="0" smtClean="0">
                <a:solidFill>
                  <a:srgbClr val="333333"/>
                </a:solidFill>
                <a:latin typeface="+mj-lt"/>
                <a:cs typeface="Arial" pitchFamily="34" charset="0"/>
              </a:rPr>
              <a:t>, </a:t>
            </a:r>
            <a:r>
              <a:rPr lang="en-US"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The</a:t>
            </a:r>
            <a:r>
              <a:rPr lang="ru-RU" i="1" dirty="0" smtClean="0">
                <a:solidFill>
                  <a:srgbClr val="333333"/>
                </a:solidFill>
                <a:latin typeface="+mj-lt"/>
                <a:cs typeface="Arial" pitchFamily="34" charset="0"/>
              </a:rPr>
              <a:t> </a:t>
            </a:r>
            <a:r>
              <a:rPr lang="ru-RU" i="1" dirty="0" err="1" smtClean="0">
                <a:solidFill>
                  <a:srgbClr val="333333"/>
                </a:solidFill>
                <a:latin typeface="+mj-lt"/>
                <a:cs typeface="Arial" pitchFamily="34" charset="0"/>
              </a:rPr>
              <a:t>Netherlands</a:t>
            </a:r>
            <a:r>
              <a:rPr lang="ru-RU" i="1" dirty="0" smtClean="0">
                <a:solidFill>
                  <a:srgbClr val="333333"/>
                </a:solidFill>
                <a:latin typeface="+mj-lt"/>
                <a:cs typeface="Arial" pitchFamily="34" charset="0"/>
              </a:rPr>
              <a:t>, </a:t>
            </a:r>
            <a:r>
              <a:rPr lang="en-US" i="1" dirty="0" smtClean="0">
                <a:solidFill>
                  <a:srgbClr val="333333"/>
                </a:solidFill>
                <a:latin typeface="+mj-lt"/>
                <a:cs typeface="Arial" pitchFamily="34" charset="0"/>
              </a:rPr>
              <a:t> </a:t>
            </a:r>
            <a:r>
              <a:rPr lang="ru-RU" i="1" dirty="0" smtClean="0">
                <a:solidFill>
                  <a:srgbClr val="333333"/>
                </a:solidFill>
                <a:latin typeface="+mj-lt"/>
                <a:cs typeface="Arial" pitchFamily="34" charset="0"/>
              </a:rPr>
              <a:t>2010</a:t>
            </a:r>
            <a:r>
              <a:rPr lang="ru-RU" i="1" dirty="0" smtClean="0">
                <a:latin typeface="+mj-lt"/>
                <a:cs typeface="Arial" pitchFamily="34" charset="0"/>
              </a:rPr>
              <a:t> </a:t>
            </a:r>
          </a:p>
          <a:p>
            <a:r>
              <a:rPr lang="en-US" dirty="0" smtClean="0"/>
              <a:t> </a:t>
            </a:r>
            <a:endParaRPr lang="ru-RU" dirty="0"/>
          </a:p>
        </p:txBody>
      </p:sp>
      <p:sp>
        <p:nvSpPr>
          <p:cNvPr id="2049" name="Rectangle 1"/>
          <p:cNvSpPr>
            <a:spLocks noChangeArrowheads="1"/>
          </p:cNvSpPr>
          <p:nvPr/>
        </p:nvSpPr>
        <p:spPr bwMode="auto">
          <a:xfrm>
            <a:off x="0" y="-184666"/>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611560" y="476672"/>
            <a:ext cx="7369710" cy="830997"/>
          </a:xfrm>
          <a:prstGeom prst="rect">
            <a:avLst/>
          </a:prstGeom>
          <a:noFill/>
        </p:spPr>
        <p:txBody>
          <a:bodyPr wrap="none" rtlCol="0">
            <a:spAutoFit/>
          </a:bodyPr>
          <a:lstStyle/>
          <a:p>
            <a:pPr algn="ctr"/>
            <a:r>
              <a:rPr lang="en-US" sz="2400" dirty="0" smtClean="0"/>
              <a:t>The first numerical study on variational data assimilation  </a:t>
            </a:r>
          </a:p>
          <a:p>
            <a:pPr algn="ctr"/>
            <a:r>
              <a:rPr lang="en-US" sz="2400" dirty="0" smtClean="0"/>
              <a:t>(</a:t>
            </a:r>
            <a:r>
              <a:rPr lang="en-US" sz="2400" dirty="0" err="1" smtClean="0"/>
              <a:t>Penenko</a:t>
            </a:r>
            <a:r>
              <a:rPr lang="en-US" sz="2400" dirty="0" smtClean="0"/>
              <a:t> V.V., </a:t>
            </a:r>
            <a:r>
              <a:rPr lang="en-US" sz="2400" dirty="0" err="1" smtClean="0"/>
              <a:t>Obraztsov</a:t>
            </a:r>
            <a:r>
              <a:rPr lang="en-US" sz="2400" dirty="0" smtClean="0"/>
              <a:t> N.N. 1976)</a:t>
            </a:r>
            <a:endParaRPr lang="ru-RU" sz="2400" dirty="0"/>
          </a:p>
        </p:txBody>
      </p:sp>
      <p:pic>
        <p:nvPicPr>
          <p:cNvPr id="6" name="Рисунок 5" descr="1_a.jpeg"/>
          <p:cNvPicPr>
            <a:picLocks noChangeAspect="1"/>
          </p:cNvPicPr>
          <p:nvPr/>
        </p:nvPicPr>
        <p:blipFill>
          <a:blip r:embed="rId2" cstate="print"/>
          <a:stretch>
            <a:fillRect/>
          </a:stretch>
        </p:blipFill>
        <p:spPr>
          <a:xfrm>
            <a:off x="395536" y="1268760"/>
            <a:ext cx="3955909" cy="5400600"/>
          </a:xfrm>
          <a:prstGeom prst="rect">
            <a:avLst/>
          </a:prstGeom>
        </p:spPr>
      </p:pic>
      <p:sp>
        <p:nvSpPr>
          <p:cNvPr id="7" name="Стрелка углом 6"/>
          <p:cNvSpPr/>
          <p:nvPr/>
        </p:nvSpPr>
        <p:spPr>
          <a:xfrm rot="11674379">
            <a:off x="3604261" y="3539462"/>
            <a:ext cx="575650" cy="21116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TextBox 7"/>
          <p:cNvSpPr txBox="1"/>
          <p:nvPr/>
        </p:nvSpPr>
        <p:spPr>
          <a:xfrm>
            <a:off x="4499992" y="5445224"/>
            <a:ext cx="4320480" cy="369332"/>
          </a:xfrm>
          <a:prstGeom prst="rect">
            <a:avLst/>
          </a:prstGeom>
          <a:noFill/>
        </p:spPr>
        <p:txBody>
          <a:bodyPr wrap="square" rtlCol="0">
            <a:spAutoFit/>
          </a:bodyPr>
          <a:lstStyle/>
          <a:p>
            <a:r>
              <a:rPr lang="en-US" dirty="0" smtClean="0"/>
              <a:t>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тр MOONSOON DYNAMICS.jpeg"/>
          <p:cNvPicPr>
            <a:picLocks noChangeAspect="1"/>
          </p:cNvPicPr>
          <p:nvPr/>
        </p:nvPicPr>
        <p:blipFill>
          <a:blip r:embed="rId2" cstate="print"/>
          <a:stretch>
            <a:fillRect/>
          </a:stretch>
        </p:blipFill>
        <p:spPr>
          <a:xfrm>
            <a:off x="4932040" y="1556792"/>
            <a:ext cx="3256217" cy="5025188"/>
          </a:xfrm>
          <a:prstGeom prst="rect">
            <a:avLst/>
          </a:prstGeom>
        </p:spPr>
      </p:pic>
      <p:pic>
        <p:nvPicPr>
          <p:cNvPr id="34818" name="Рисунок 1" descr="рисунки из MOOSON Dynamics.jpeg"/>
          <p:cNvPicPr>
            <a:picLocks noChangeAspect="1"/>
          </p:cNvPicPr>
          <p:nvPr/>
        </p:nvPicPr>
        <p:blipFill>
          <a:blip r:embed="rId3" cstate="print"/>
          <a:srcRect/>
          <a:stretch>
            <a:fillRect/>
          </a:stretch>
        </p:blipFill>
        <p:spPr bwMode="auto">
          <a:xfrm>
            <a:off x="683568" y="1196752"/>
            <a:ext cx="3768725" cy="5184775"/>
          </a:xfrm>
          <a:prstGeom prst="rect">
            <a:avLst/>
          </a:prstGeom>
          <a:noFill/>
          <a:ln w="9525">
            <a:noFill/>
            <a:miter lim="800000"/>
            <a:headEnd/>
            <a:tailEnd/>
          </a:ln>
        </p:spPr>
      </p:pic>
      <p:sp>
        <p:nvSpPr>
          <p:cNvPr id="34819" name="TextBox 2"/>
          <p:cNvSpPr txBox="1">
            <a:spLocks noChangeArrowheads="1"/>
          </p:cNvSpPr>
          <p:nvPr/>
        </p:nvSpPr>
        <p:spPr bwMode="auto">
          <a:xfrm>
            <a:off x="909430" y="333375"/>
            <a:ext cx="6950492" cy="1200329"/>
          </a:xfrm>
          <a:prstGeom prst="rect">
            <a:avLst/>
          </a:prstGeom>
          <a:noFill/>
          <a:ln w="9525">
            <a:noFill/>
            <a:miter lim="800000"/>
            <a:headEnd/>
            <a:tailEnd/>
          </a:ln>
        </p:spPr>
        <p:txBody>
          <a:bodyPr wrap="none">
            <a:spAutoFit/>
          </a:bodyPr>
          <a:lstStyle/>
          <a:p>
            <a:pPr algn="ctr"/>
            <a:r>
              <a:rPr lang="en-US" sz="2000" dirty="0"/>
              <a:t> </a:t>
            </a:r>
            <a:r>
              <a:rPr lang="en-US" sz="2400" dirty="0"/>
              <a:t>Reconstruction of the global structure of </a:t>
            </a:r>
            <a:r>
              <a:rPr lang="en-US" sz="2400" dirty="0" err="1"/>
              <a:t>geopotential</a:t>
            </a:r>
            <a:endParaRPr lang="en-US" sz="2400" dirty="0"/>
          </a:p>
          <a:p>
            <a:pPr algn="ctr"/>
            <a:r>
              <a:rPr lang="en-US" sz="2400" dirty="0" smtClean="0"/>
              <a:t>with </a:t>
            </a:r>
            <a:r>
              <a:rPr lang="en-US" sz="2400" dirty="0"/>
              <a:t>variational data assimilation</a:t>
            </a:r>
          </a:p>
          <a:p>
            <a:pPr algn="ctr"/>
            <a:r>
              <a:rPr lang="en-US" sz="2400" dirty="0"/>
              <a:t>(without data  above  the world ocean)</a:t>
            </a:r>
            <a:endParaRPr lang="ru-RU" sz="2400" dirty="0"/>
          </a:p>
        </p:txBody>
      </p:sp>
      <p:sp>
        <p:nvSpPr>
          <p:cNvPr id="3073" name="Rectangle 1"/>
          <p:cNvSpPr>
            <a:spLocks noChangeArrowheads="1"/>
          </p:cNvSpPr>
          <p:nvPr/>
        </p:nvSpPr>
        <p:spPr bwMode="auto">
          <a:xfrm>
            <a:off x="3923928" y="1628800"/>
            <a:ext cx="46805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err="1" smtClean="0">
                <a:ln>
                  <a:noFill/>
                </a:ln>
                <a:solidFill>
                  <a:srgbClr val="000000"/>
                </a:solidFill>
                <a:effectLst/>
                <a:latin typeface="Arial" pitchFamily="34" charset="0"/>
                <a:ea typeface="+mn-ea"/>
                <a:cs typeface="+mn-cs"/>
              </a:rPr>
              <a:t>Marchuk</a:t>
            </a:r>
            <a:r>
              <a:rPr kumimoji="0" lang="en-US" sz="1200" b="1" i="0" u="none" strike="noStrike" cap="none" normalizeH="0" baseline="0" dirty="0" smtClean="0">
                <a:ln>
                  <a:noFill/>
                </a:ln>
                <a:solidFill>
                  <a:srgbClr val="000000"/>
                </a:solidFill>
                <a:effectLst/>
                <a:latin typeface="Arial" pitchFamily="34" charset="0"/>
                <a:ea typeface="+mn-ea"/>
                <a:cs typeface="+mn-cs"/>
              </a:rPr>
              <a:t>  G.I., </a:t>
            </a:r>
            <a:r>
              <a:rPr kumimoji="0" lang="en-US" sz="1200" b="1" i="0" u="none" strike="noStrike" cap="none" normalizeH="0" baseline="0" dirty="0" err="1" smtClean="0">
                <a:ln>
                  <a:noFill/>
                </a:ln>
                <a:solidFill>
                  <a:srgbClr val="000000"/>
                </a:solidFill>
                <a:effectLst/>
                <a:latin typeface="Arial" pitchFamily="34" charset="0"/>
                <a:ea typeface="+mn-ea"/>
                <a:cs typeface="+mn-cs"/>
              </a:rPr>
              <a:t>Penenko</a:t>
            </a:r>
            <a:r>
              <a:rPr kumimoji="0" lang="en-US" sz="1200" b="1" i="0" u="none" strike="noStrike" cap="none" normalizeH="0" baseline="0" dirty="0" smtClean="0">
                <a:ln>
                  <a:noFill/>
                </a:ln>
                <a:solidFill>
                  <a:srgbClr val="000000"/>
                </a:solidFill>
                <a:effectLst/>
                <a:latin typeface="Arial" pitchFamily="34" charset="0"/>
                <a:ea typeface="+mn-ea"/>
                <a:cs typeface="+mn-cs"/>
              </a:rPr>
              <a:t> V.V.</a:t>
            </a:r>
            <a:r>
              <a:rPr kumimoji="0" lang="en-US" sz="1200" b="0" i="0" u="none" strike="noStrike" cap="none" normalizeH="0" baseline="0" dirty="0" smtClean="0">
                <a:ln>
                  <a:noFill/>
                </a:ln>
                <a:solidFill>
                  <a:srgbClr val="000000"/>
                </a:solidFill>
                <a:effectLst/>
                <a:latin typeface="Arial" pitchFamily="34" charset="0"/>
                <a:ea typeface="+mn-ea"/>
                <a:cs typeface="+mn-cs"/>
              </a:rPr>
              <a:t> Application of perturbation theory to problems of simulation of atmospheric processes. In: Monsoon dynamics (</a:t>
            </a:r>
            <a:r>
              <a:rPr kumimoji="0" lang="en-US" sz="1200" b="1" i="0" u="none" strike="noStrike" cap="none" normalizeH="0" baseline="0" dirty="0" smtClean="0">
                <a:ln>
                  <a:noFill/>
                </a:ln>
                <a:solidFill>
                  <a:srgbClr val="000000"/>
                </a:solidFill>
                <a:effectLst/>
                <a:latin typeface="Arial" pitchFamily="34" charset="0"/>
                <a:ea typeface="+mn-ea"/>
                <a:cs typeface="+mn-cs"/>
              </a:rPr>
              <a:t>Joint  IUTAM/IUGG International Symposium on  Monsoon Dynamics, Delhi, 1977</a:t>
            </a:r>
            <a:r>
              <a:rPr kumimoji="0" lang="en-US" sz="1200" b="0" i="0" u="none" strike="noStrike" cap="none" normalizeH="0" baseline="0" dirty="0" smtClean="0">
                <a:ln>
                  <a:noFill/>
                </a:ln>
                <a:solidFill>
                  <a:srgbClr val="000000"/>
                </a:solidFill>
                <a:effectLst/>
                <a:latin typeface="Arial" pitchFamily="34" charset="0"/>
                <a:ea typeface="+mn-ea"/>
                <a:cs typeface="+mn-cs"/>
              </a:rPr>
              <a:t>.) Eds. </a:t>
            </a:r>
            <a:r>
              <a:rPr kumimoji="0" lang="en-US" sz="1200" b="0" i="0" u="none" strike="noStrike" cap="none" normalizeH="0" baseline="0" dirty="0" err="1" smtClean="0">
                <a:ln>
                  <a:noFill/>
                </a:ln>
                <a:solidFill>
                  <a:srgbClr val="000000"/>
                </a:solidFill>
                <a:effectLst/>
                <a:latin typeface="Arial" pitchFamily="34" charset="0"/>
                <a:ea typeface="+mn-ea"/>
                <a:cs typeface="+mn-cs"/>
              </a:rPr>
              <a:t>J.Lighthill</a:t>
            </a:r>
            <a:r>
              <a:rPr kumimoji="0" lang="en-US" sz="1200" b="0" i="0" u="none" strike="noStrike" cap="none" normalizeH="0" baseline="0" dirty="0" smtClean="0">
                <a:ln>
                  <a:noFill/>
                </a:ln>
                <a:solidFill>
                  <a:srgbClr val="000000"/>
                </a:solidFill>
                <a:effectLst/>
                <a:latin typeface="Arial" pitchFamily="34" charset="0"/>
                <a:ea typeface="+mn-ea"/>
                <a:cs typeface="+mn-cs"/>
              </a:rPr>
              <a:t> &amp; </a:t>
            </a:r>
            <a:r>
              <a:rPr kumimoji="0" lang="en-US" sz="1200" b="0" i="0" u="none" strike="noStrike" cap="none" normalizeH="0" baseline="0" dirty="0" err="1" smtClean="0">
                <a:ln>
                  <a:noFill/>
                </a:ln>
                <a:solidFill>
                  <a:srgbClr val="000000"/>
                </a:solidFill>
                <a:effectLst/>
                <a:latin typeface="Arial" pitchFamily="34" charset="0"/>
                <a:ea typeface="+mn-ea"/>
                <a:cs typeface="+mn-cs"/>
              </a:rPr>
              <a:t>R.P.Pearce</a:t>
            </a:r>
            <a:r>
              <a:rPr kumimoji="0" lang="en-US" sz="1200" b="0" i="0" u="none" strike="noStrike" cap="none" normalizeH="0" baseline="0" dirty="0" smtClean="0">
                <a:ln>
                  <a:noFill/>
                </a:ln>
                <a:solidFill>
                  <a:srgbClr val="000000"/>
                </a:solidFill>
                <a:effectLst/>
                <a:latin typeface="Arial" pitchFamily="34" charset="0"/>
                <a:ea typeface="+mn-ea"/>
                <a:cs typeface="+mn-cs"/>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ea typeface="+mn-ea"/>
                <a:cs typeface="+mn-cs"/>
              </a:rPr>
              <a:t> Cambridge University press, 1981, p. 639-655.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Additive-averaged decomposition schemes for approximation of process  models</a:t>
            </a:r>
            <a:endParaRPr lang="ru-RU" sz="3600" dirty="0"/>
          </a:p>
        </p:txBody>
      </p:sp>
      <p:graphicFrame>
        <p:nvGraphicFramePr>
          <p:cNvPr id="73735" name="Object 7"/>
          <p:cNvGraphicFramePr>
            <a:graphicFrameLocks noChangeAspect="1"/>
          </p:cNvGraphicFramePr>
          <p:nvPr/>
        </p:nvGraphicFramePr>
        <p:xfrm>
          <a:off x="1403648" y="4365104"/>
          <a:ext cx="3451225" cy="728663"/>
        </p:xfrm>
        <a:graphic>
          <a:graphicData uri="http://schemas.openxmlformats.org/presentationml/2006/ole">
            <p:oleObj spid="_x0000_s73735" name="Equation" r:id="rId3" imgW="3454200" imgH="723600" progId="Equation.DSMT4">
              <p:embed/>
            </p:oleObj>
          </a:graphicData>
        </a:graphic>
      </p:graphicFrame>
      <p:graphicFrame>
        <p:nvGraphicFramePr>
          <p:cNvPr id="9" name="Объект 8"/>
          <p:cNvGraphicFramePr>
            <a:graphicFrameLocks noChangeAspect="1"/>
          </p:cNvGraphicFramePr>
          <p:nvPr/>
        </p:nvGraphicFramePr>
        <p:xfrm>
          <a:off x="4932040" y="4509120"/>
          <a:ext cx="2374900" cy="469900"/>
        </p:xfrm>
        <a:graphic>
          <a:graphicData uri="http://schemas.openxmlformats.org/presentationml/2006/ole">
            <p:oleObj spid="_x0000_s73736" name="Equation" r:id="rId4" imgW="2374560" imgH="469800" progId="Equation.DSMT4">
              <p:embed/>
            </p:oleObj>
          </a:graphicData>
        </a:graphic>
      </p:graphicFrame>
      <p:graphicFrame>
        <p:nvGraphicFramePr>
          <p:cNvPr id="73737" name="Object 9"/>
          <p:cNvGraphicFramePr>
            <a:graphicFrameLocks noChangeAspect="1"/>
          </p:cNvGraphicFramePr>
          <p:nvPr/>
        </p:nvGraphicFramePr>
        <p:xfrm>
          <a:off x="2915816" y="1412776"/>
          <a:ext cx="3362325" cy="819150"/>
        </p:xfrm>
        <a:graphic>
          <a:graphicData uri="http://schemas.openxmlformats.org/presentationml/2006/ole">
            <p:oleObj spid="_x0000_s73737" name="Equation" r:id="rId5" imgW="3365280" imgH="812520" progId="Equation.DSMT4">
              <p:embed/>
            </p:oleObj>
          </a:graphicData>
        </a:graphic>
      </p:graphicFrame>
      <p:graphicFrame>
        <p:nvGraphicFramePr>
          <p:cNvPr id="73738" name="Object 10"/>
          <p:cNvGraphicFramePr>
            <a:graphicFrameLocks noChangeAspect="1"/>
          </p:cNvGraphicFramePr>
          <p:nvPr/>
        </p:nvGraphicFramePr>
        <p:xfrm>
          <a:off x="4427984" y="3356992"/>
          <a:ext cx="2309813" cy="819150"/>
        </p:xfrm>
        <a:graphic>
          <a:graphicData uri="http://schemas.openxmlformats.org/presentationml/2006/ole">
            <p:oleObj spid="_x0000_s73738" name="Equation" r:id="rId6" imgW="2311200" imgH="812520" progId="Equation.DSMT4">
              <p:embed/>
            </p:oleObj>
          </a:graphicData>
        </a:graphic>
      </p:graphicFrame>
      <p:graphicFrame>
        <p:nvGraphicFramePr>
          <p:cNvPr id="73739" name="Object 11"/>
          <p:cNvGraphicFramePr>
            <a:graphicFrameLocks noChangeAspect="1"/>
          </p:cNvGraphicFramePr>
          <p:nvPr/>
        </p:nvGraphicFramePr>
        <p:xfrm>
          <a:off x="1187624" y="3284984"/>
          <a:ext cx="2601913" cy="819150"/>
        </p:xfrm>
        <a:graphic>
          <a:graphicData uri="http://schemas.openxmlformats.org/presentationml/2006/ole">
            <p:oleObj spid="_x0000_s73739" name="Equation" r:id="rId7" imgW="2603160" imgH="812520" progId="Equation.DSMT4">
              <p:embed/>
            </p:oleObj>
          </a:graphicData>
        </a:graphic>
      </p:graphicFrame>
      <p:sp>
        <p:nvSpPr>
          <p:cNvPr id="13" name="TextBox 12"/>
          <p:cNvSpPr txBox="1"/>
          <p:nvPr/>
        </p:nvSpPr>
        <p:spPr>
          <a:xfrm>
            <a:off x="539552" y="6093296"/>
            <a:ext cx="7879658" cy="646331"/>
          </a:xfrm>
          <a:prstGeom prst="rect">
            <a:avLst/>
          </a:prstGeom>
          <a:noFill/>
        </p:spPr>
        <p:txBody>
          <a:bodyPr wrap="none" rtlCol="0">
            <a:spAutoFit/>
          </a:bodyPr>
          <a:lstStyle/>
          <a:p>
            <a:r>
              <a:rPr lang="en-US" dirty="0" smtClean="0"/>
              <a:t>A.A. </a:t>
            </a:r>
            <a:r>
              <a:rPr lang="en-US" dirty="0" err="1" smtClean="0"/>
              <a:t>Samarskii</a:t>
            </a:r>
            <a:r>
              <a:rPr lang="en-US" dirty="0" smtClean="0"/>
              <a:t>, P.N. </a:t>
            </a:r>
            <a:r>
              <a:rPr lang="en-US" dirty="0" err="1" smtClean="0"/>
              <a:t>Vabischevich</a:t>
            </a:r>
            <a:r>
              <a:rPr lang="en-US" dirty="0" smtClean="0"/>
              <a:t>  Additive schemes for problems of mathematical </a:t>
            </a:r>
          </a:p>
          <a:p>
            <a:r>
              <a:rPr lang="en-US" dirty="0" smtClean="0"/>
              <a:t>physics . M.: </a:t>
            </a:r>
            <a:r>
              <a:rPr lang="en-US" dirty="0" err="1" smtClean="0"/>
              <a:t>Nauka</a:t>
            </a:r>
            <a:r>
              <a:rPr lang="en-US" dirty="0" smtClean="0"/>
              <a:t>, 2001</a:t>
            </a:r>
            <a:endParaRPr lang="ru-RU" dirty="0"/>
          </a:p>
        </p:txBody>
      </p:sp>
      <p:graphicFrame>
        <p:nvGraphicFramePr>
          <p:cNvPr id="73740" name="Object 12"/>
          <p:cNvGraphicFramePr>
            <a:graphicFrameLocks noChangeAspect="1"/>
          </p:cNvGraphicFramePr>
          <p:nvPr/>
        </p:nvGraphicFramePr>
        <p:xfrm>
          <a:off x="3479800" y="2276475"/>
          <a:ext cx="1890713" cy="819150"/>
        </p:xfrm>
        <a:graphic>
          <a:graphicData uri="http://schemas.openxmlformats.org/presentationml/2006/ole">
            <p:oleObj spid="_x0000_s73740" name="Equation" r:id="rId8" imgW="1892160" imgH="812520" progId="Equation.DSMT4">
              <p:embed/>
            </p:oleObj>
          </a:graphicData>
        </a:graphic>
      </p:graphicFrame>
      <p:graphicFrame>
        <p:nvGraphicFramePr>
          <p:cNvPr id="73741" name="Object 13"/>
          <p:cNvGraphicFramePr>
            <a:graphicFrameLocks noChangeAspect="1"/>
          </p:cNvGraphicFramePr>
          <p:nvPr/>
        </p:nvGraphicFramePr>
        <p:xfrm>
          <a:off x="2517775" y="5157788"/>
          <a:ext cx="3540125" cy="819150"/>
        </p:xfrm>
        <a:graphic>
          <a:graphicData uri="http://schemas.openxmlformats.org/presentationml/2006/ole">
            <p:oleObj spid="_x0000_s73741" name="Equation" r:id="rId9" imgW="3543120" imgH="81252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Заголовок 1"/>
          <p:cNvSpPr>
            <a:spLocks noGrp="1"/>
          </p:cNvSpPr>
          <p:nvPr>
            <p:ph type="title"/>
          </p:nvPr>
        </p:nvSpPr>
        <p:spPr/>
        <p:txBody>
          <a:bodyPr>
            <a:normAutofit fontScale="90000"/>
          </a:bodyPr>
          <a:lstStyle/>
          <a:p>
            <a:pPr eaLnBrk="1" hangingPunct="1"/>
            <a:r>
              <a:rPr lang="en-US" sz="3200" b="1" smtClean="0"/>
              <a:t/>
            </a:r>
            <a:br>
              <a:rPr lang="en-US" sz="3200" b="1" smtClean="0"/>
            </a:br>
            <a:r>
              <a:rPr lang="ru-RU" sz="3200" b="1" smtClean="0"/>
              <a:t/>
            </a:r>
            <a:br>
              <a:rPr lang="ru-RU" sz="3200" b="1" smtClean="0"/>
            </a:br>
            <a:endParaRPr lang="ru-RU" sz="3200" smtClean="0"/>
          </a:p>
        </p:txBody>
      </p:sp>
      <p:sp>
        <p:nvSpPr>
          <p:cNvPr id="19460" name="TextBox 3"/>
          <p:cNvSpPr txBox="1">
            <a:spLocks noChangeArrowheads="1"/>
          </p:cNvSpPr>
          <p:nvPr/>
        </p:nvSpPr>
        <p:spPr bwMode="auto">
          <a:xfrm>
            <a:off x="971550" y="2205038"/>
            <a:ext cx="184150" cy="369887"/>
          </a:xfrm>
          <a:prstGeom prst="rect">
            <a:avLst/>
          </a:prstGeom>
          <a:noFill/>
          <a:ln w="9525">
            <a:noFill/>
            <a:miter lim="800000"/>
            <a:headEnd/>
            <a:tailEnd/>
          </a:ln>
        </p:spPr>
        <p:txBody>
          <a:bodyPr wrap="none">
            <a:spAutoFit/>
          </a:bodyPr>
          <a:lstStyle/>
          <a:p>
            <a:endParaRPr lang="ru-RU">
              <a:latin typeface="Calibri" pitchFamily="34" charset="0"/>
            </a:endParaRPr>
          </a:p>
        </p:txBody>
      </p:sp>
      <p:sp>
        <p:nvSpPr>
          <p:cNvPr id="1946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19458" name="Object 3"/>
          <p:cNvGraphicFramePr>
            <a:graphicFrameLocks noChangeAspect="1"/>
          </p:cNvGraphicFramePr>
          <p:nvPr/>
        </p:nvGraphicFramePr>
        <p:xfrm>
          <a:off x="360362" y="2492896"/>
          <a:ext cx="8783638" cy="3113088"/>
        </p:xfrm>
        <a:graphic>
          <a:graphicData uri="http://schemas.openxmlformats.org/presentationml/2006/ole">
            <p:oleObj spid="_x0000_s39938" name="Equation" r:id="rId3" imgW="9359640" imgH="3314520" progId="Equation.DSMT4">
              <p:embed/>
            </p:oleObj>
          </a:graphicData>
        </a:graphic>
      </p:graphicFrame>
      <p:sp>
        <p:nvSpPr>
          <p:cNvPr id="19462" name="Прямоугольник 7"/>
          <p:cNvSpPr>
            <a:spLocks noChangeArrowheads="1"/>
          </p:cNvSpPr>
          <p:nvPr/>
        </p:nvSpPr>
        <p:spPr bwMode="auto">
          <a:xfrm>
            <a:off x="539750" y="404813"/>
            <a:ext cx="7777163" cy="1200150"/>
          </a:xfrm>
          <a:prstGeom prst="rect">
            <a:avLst/>
          </a:prstGeom>
          <a:noFill/>
          <a:ln w="9525">
            <a:noFill/>
            <a:miter lim="800000"/>
            <a:headEnd/>
            <a:tailEnd/>
          </a:ln>
        </p:spPr>
        <p:txBody>
          <a:bodyPr>
            <a:spAutoFit/>
          </a:bodyPr>
          <a:lstStyle/>
          <a:p>
            <a:pPr algn="ctr"/>
            <a:r>
              <a:rPr lang="en-US" sz="3600" b="1">
                <a:latin typeface="Calibri" pitchFamily="34" charset="0"/>
              </a:rPr>
              <a:t>Variational functional of the system "model - observations"</a:t>
            </a:r>
            <a:endParaRPr lang="ru-RU" sz="3600" b="1">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33375"/>
            <a:ext cx="8229600" cy="1143000"/>
          </a:xfrm>
        </p:spPr>
        <p:txBody>
          <a:bodyPr rtlCol="0">
            <a:normAutofit fontScale="90000"/>
          </a:bodyPr>
          <a:lstStyle/>
          <a:p>
            <a:pPr eaLnBrk="1" fontAlgn="auto" hangingPunct="1">
              <a:spcAft>
                <a:spcPts val="0"/>
              </a:spcAft>
              <a:defRPr/>
            </a:pPr>
            <a:r>
              <a:rPr lang="en-US" sz="4000" b="1" dirty="0" smtClean="0"/>
              <a:t>Direct algorithm for data assimilation </a:t>
            </a:r>
            <a:br>
              <a:rPr lang="en-US" sz="4000" b="1" dirty="0" smtClean="0"/>
            </a:br>
            <a:r>
              <a:rPr lang="en-US" sz="4000" b="1" dirty="0" smtClean="0"/>
              <a:t>in 4D model with sliding windows </a:t>
            </a:r>
            <a:endParaRPr lang="ru-RU" dirty="0"/>
          </a:p>
        </p:txBody>
      </p:sp>
      <p:sp>
        <p:nvSpPr>
          <p:cNvPr id="204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0482" name="Object 1"/>
          <p:cNvGraphicFramePr>
            <a:graphicFrameLocks noChangeAspect="1"/>
          </p:cNvGraphicFramePr>
          <p:nvPr/>
        </p:nvGraphicFramePr>
        <p:xfrm>
          <a:off x="1435100" y="2260600"/>
          <a:ext cx="6604000" cy="4343400"/>
        </p:xfrm>
        <a:graphic>
          <a:graphicData uri="http://schemas.openxmlformats.org/presentationml/2006/ole">
            <p:oleObj spid="_x0000_s30722" name="Equation" r:id="rId3" imgW="6603840" imgH="4343400" progId="Equation.DSMT4">
              <p:embed/>
            </p:oleObj>
          </a:graphicData>
        </a:graphic>
      </p:graphicFrame>
      <p:graphicFrame>
        <p:nvGraphicFramePr>
          <p:cNvPr id="20483" name="Object 2"/>
          <p:cNvGraphicFramePr>
            <a:graphicFrameLocks noChangeAspect="1"/>
          </p:cNvGraphicFramePr>
          <p:nvPr/>
        </p:nvGraphicFramePr>
        <p:xfrm>
          <a:off x="2987675" y="1484313"/>
          <a:ext cx="2794000" cy="533400"/>
        </p:xfrm>
        <a:graphic>
          <a:graphicData uri="http://schemas.openxmlformats.org/presentationml/2006/ole">
            <p:oleObj spid="_x0000_s30723" name="Equation" r:id="rId4" imgW="2793960" imgH="53316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scenario of chemical </a:t>
            </a:r>
            <a:br>
              <a:rPr lang="en-US" dirty="0" smtClean="0"/>
            </a:br>
            <a:r>
              <a:rPr lang="en-US" dirty="0" smtClean="0"/>
              <a:t>data assimilation based on real data</a:t>
            </a:r>
            <a:endParaRPr lang="ru-RU" dirty="0"/>
          </a:p>
        </p:txBody>
      </p:sp>
      <p:sp>
        <p:nvSpPr>
          <p:cNvPr id="91137" name="Rectangle 1"/>
          <p:cNvSpPr>
            <a:spLocks noChangeArrowheads="1"/>
          </p:cNvSpPr>
          <p:nvPr/>
        </p:nvSpPr>
        <p:spPr bwMode="auto">
          <a:xfrm>
            <a:off x="0" y="-140731"/>
            <a:ext cx="239168"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ru-RU" altLang="ja-JP"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r>
            <a:br>
              <a:rPr kumimoji="0" lang="ru-RU" altLang="ja-JP"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b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Char char="•"/>
            </a:pPr>
            <a:endParaRPr kumimoji="0" lang="ru-RU" altLang="ja-JP"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251520" y="1844824"/>
            <a:ext cx="8568952" cy="2289916"/>
          </a:xfrm>
          <a:prstGeom prst="rect">
            <a:avLst/>
          </a:prstGeom>
          <a:noFill/>
          <a:ln w="9525">
            <a:noFill/>
            <a:miter lim="800000"/>
            <a:headEnd/>
            <a:tailEnd/>
          </a:ln>
        </p:spPr>
      </p:pic>
      <p:sp>
        <p:nvSpPr>
          <p:cNvPr id="7" name="TextBox 6"/>
          <p:cNvSpPr txBox="1"/>
          <p:nvPr/>
        </p:nvSpPr>
        <p:spPr>
          <a:xfrm>
            <a:off x="899592" y="5380672"/>
            <a:ext cx="7740352" cy="1200329"/>
          </a:xfrm>
          <a:prstGeom prst="rect">
            <a:avLst/>
          </a:prstGeom>
          <a:noFill/>
        </p:spPr>
        <p:txBody>
          <a:bodyPr wrap="square" rtlCol="0">
            <a:spAutoFit/>
          </a:bodyPr>
          <a:lstStyle/>
          <a:p>
            <a:r>
              <a:rPr lang="en-US" dirty="0" smtClean="0"/>
              <a:t>A complete data assimilation scenario has been compiled with meteorological data from </a:t>
            </a:r>
            <a:r>
              <a:rPr lang="en-US" dirty="0" err="1" smtClean="0"/>
              <a:t>Enviro</a:t>
            </a:r>
            <a:r>
              <a:rPr lang="en-US" dirty="0" smtClean="0"/>
              <a:t>-HIRLAM model, initial data on concentrations from MOZART model and </a:t>
            </a:r>
            <a:r>
              <a:rPr lang="en-US" i="1" dirty="0" smtClean="0"/>
              <a:t>in situ</a:t>
            </a:r>
            <a:r>
              <a:rPr lang="en-US" dirty="0" smtClean="0"/>
              <a:t> measurement data from Airbase</a:t>
            </a:r>
            <a:r>
              <a:rPr lang="ru-RU" dirty="0" smtClean="0"/>
              <a:t>-</a:t>
            </a:r>
            <a:r>
              <a:rPr lang="en-US" dirty="0" smtClean="0"/>
              <a:t>the European Air quality database  </a:t>
            </a:r>
            <a:endParaRPr lang="ru-RU" dirty="0"/>
          </a:p>
        </p:txBody>
      </p:sp>
      <p:sp>
        <p:nvSpPr>
          <p:cNvPr id="8" name="Прямоугольник 7"/>
          <p:cNvSpPr/>
          <p:nvPr/>
        </p:nvSpPr>
        <p:spPr>
          <a:xfrm>
            <a:off x="467544" y="4365104"/>
            <a:ext cx="7992888" cy="923330"/>
          </a:xfrm>
          <a:prstGeom prst="rect">
            <a:avLst/>
          </a:prstGeom>
        </p:spPr>
        <p:txBody>
          <a:bodyPr wrap="square">
            <a:spAutoFit/>
          </a:bodyPr>
          <a:lstStyle/>
          <a:p>
            <a:r>
              <a:rPr lang="en-US" dirty="0" smtClean="0"/>
              <a:t>The results of calculations based on the model of transport and transformation of contaminants  in the  atmospheric surface layer: with data assimilation ( left), without assimilation ( center), the difference  between  them ( right)</a:t>
            </a:r>
            <a:r>
              <a:rPr lang="ru-RU" dirty="0" smtClean="0"/>
              <a:t>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ts_4_O308_04_2015_19_05.png"/>
          <p:cNvPicPr>
            <a:picLocks noChangeAspect="1"/>
          </p:cNvPicPr>
          <p:nvPr/>
        </p:nvPicPr>
        <p:blipFill>
          <a:blip r:embed="rId2" cstate="print"/>
          <a:stretch>
            <a:fillRect/>
          </a:stretch>
        </p:blipFill>
        <p:spPr>
          <a:xfrm>
            <a:off x="2483768" y="1196752"/>
            <a:ext cx="4703803" cy="4703803"/>
          </a:xfrm>
          <a:prstGeom prst="rect">
            <a:avLst/>
          </a:prstGeom>
        </p:spPr>
      </p:pic>
      <p:sp>
        <p:nvSpPr>
          <p:cNvPr id="2" name="Заголовок 1"/>
          <p:cNvSpPr>
            <a:spLocks noGrp="1"/>
          </p:cNvSpPr>
          <p:nvPr>
            <p:ph type="title"/>
          </p:nvPr>
        </p:nvSpPr>
        <p:spPr/>
        <p:txBody>
          <a:bodyPr>
            <a:noAutofit/>
          </a:bodyPr>
          <a:lstStyle/>
          <a:p>
            <a:r>
              <a:rPr lang="en-US" sz="3600" dirty="0" smtClean="0"/>
              <a:t>The results of </a:t>
            </a:r>
            <a:r>
              <a:rPr lang="en-US" sz="3600" dirty="0" err="1" smtClean="0"/>
              <a:t>ozon</a:t>
            </a:r>
            <a:r>
              <a:rPr lang="en-US" sz="3600" dirty="0" smtClean="0"/>
              <a:t> reconstruction </a:t>
            </a:r>
            <a:br>
              <a:rPr lang="en-US" sz="3600" dirty="0" smtClean="0"/>
            </a:br>
            <a:r>
              <a:rPr lang="en-US" sz="3600" dirty="0" smtClean="0"/>
              <a:t>in a reference site not participating in assimilation</a:t>
            </a:r>
            <a:endParaRPr lang="ru-RU" sz="3600" dirty="0"/>
          </a:p>
        </p:txBody>
      </p:sp>
      <p:sp>
        <p:nvSpPr>
          <p:cNvPr id="8" name="Прямоугольник 7"/>
          <p:cNvSpPr/>
          <p:nvPr/>
        </p:nvSpPr>
        <p:spPr>
          <a:xfrm>
            <a:off x="683568" y="5085184"/>
            <a:ext cx="7992888" cy="1754326"/>
          </a:xfrm>
          <a:prstGeom prst="rect">
            <a:avLst/>
          </a:prstGeom>
        </p:spPr>
        <p:txBody>
          <a:bodyPr wrap="square">
            <a:spAutoFit/>
          </a:bodyPr>
          <a:lstStyle/>
          <a:p>
            <a:pPr lvl="0"/>
            <a:r>
              <a:rPr lang="en-US" b="1" dirty="0" smtClean="0"/>
              <a:t> Four scenarios:</a:t>
            </a:r>
          </a:p>
          <a:p>
            <a:pPr lvl="0"/>
            <a:r>
              <a:rPr lang="en-US" b="1" dirty="0" err="1" smtClean="0"/>
              <a:t>DATrspT</a:t>
            </a:r>
            <a:r>
              <a:rPr lang="en-US" b="1" dirty="0" smtClean="0"/>
              <a:t>(</a:t>
            </a:r>
            <a:r>
              <a:rPr lang="en-US" b="1" dirty="0" err="1" smtClean="0"/>
              <a:t>rns</a:t>
            </a:r>
            <a:r>
              <a:rPr lang="en-US" b="1" dirty="0" smtClean="0"/>
              <a:t>):</a:t>
            </a:r>
            <a:r>
              <a:rPr lang="en-US" dirty="0" smtClean="0"/>
              <a:t> Transformations with data assimilation to transport processes </a:t>
            </a:r>
            <a:endParaRPr lang="ru-RU" dirty="0" smtClean="0"/>
          </a:p>
          <a:p>
            <a:pPr lvl="0"/>
            <a:r>
              <a:rPr lang="en-US" b="1" dirty="0" err="1" smtClean="0"/>
              <a:t>TrspTrns</a:t>
            </a:r>
            <a:r>
              <a:rPr lang="en-US" b="1" dirty="0" smtClean="0"/>
              <a:t>:</a:t>
            </a:r>
            <a:r>
              <a:rPr lang="en-US" dirty="0" smtClean="0"/>
              <a:t> Transformations with transport processes without data assimilation. </a:t>
            </a:r>
            <a:endParaRPr lang="ru-RU" dirty="0" smtClean="0"/>
          </a:p>
          <a:p>
            <a:pPr lvl="0"/>
            <a:r>
              <a:rPr lang="en-US" b="1" dirty="0" err="1" smtClean="0"/>
              <a:t>DATrsp</a:t>
            </a:r>
            <a:r>
              <a:rPr lang="en-US" b="1" dirty="0" smtClean="0"/>
              <a:t>:</a:t>
            </a:r>
            <a:r>
              <a:rPr lang="en-US" dirty="0" smtClean="0"/>
              <a:t> Data assimilation to transport processes without transformation. </a:t>
            </a:r>
            <a:endParaRPr lang="ru-RU" dirty="0" smtClean="0"/>
          </a:p>
          <a:p>
            <a:pPr lvl="0"/>
            <a:r>
              <a:rPr lang="en-US" b="1" dirty="0" err="1" smtClean="0"/>
              <a:t>Trsp</a:t>
            </a:r>
            <a:r>
              <a:rPr lang="en-US" b="1" dirty="0" smtClean="0"/>
              <a:t>:</a:t>
            </a:r>
            <a:r>
              <a:rPr lang="en-US" dirty="0" smtClean="0"/>
              <a:t> Transport processes (neither transformation nor data assimilation). </a:t>
            </a:r>
          </a:p>
          <a:p>
            <a:pPr lvl="0"/>
            <a:r>
              <a:rPr lang="en-US" b="1" dirty="0" err="1" smtClean="0"/>
              <a:t>Meas</a:t>
            </a:r>
            <a:r>
              <a:rPr lang="en-US" b="1" dirty="0" smtClean="0"/>
              <a:t>: </a:t>
            </a:r>
            <a:r>
              <a:rPr lang="en-US" dirty="0" smtClean="0"/>
              <a:t>Measured data</a:t>
            </a:r>
            <a:endParaRPr 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285750" y="285750"/>
          <a:ext cx="8582025" cy="6072188"/>
        </p:xfrm>
        <a:graphic>
          <a:graphicData uri="http://schemas.openxmlformats.org/presentationml/2006/ole">
            <p:oleObj spid="_x0000_s87042" name="PDF" r:id="rId3" imgW="0" imgH="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A mathematical model for calculating multi-group nuclear reactors</a:t>
            </a:r>
            <a:r>
              <a:rPr lang="en-US" dirty="0" smtClean="0"/>
              <a:t/>
            </a:r>
            <a:br>
              <a:rPr lang="en-US" dirty="0" smtClean="0"/>
            </a:br>
            <a:endParaRPr lang="ru-RU" dirty="0"/>
          </a:p>
        </p:txBody>
      </p:sp>
      <p:sp>
        <p:nvSpPr>
          <p:cNvPr id="3" name="TextBox 2"/>
          <p:cNvSpPr txBox="1"/>
          <p:nvPr/>
        </p:nvSpPr>
        <p:spPr>
          <a:xfrm>
            <a:off x="2627784" y="1556792"/>
            <a:ext cx="3919150" cy="461665"/>
          </a:xfrm>
          <a:prstGeom prst="rect">
            <a:avLst/>
          </a:prstGeom>
          <a:noFill/>
        </p:spPr>
        <p:txBody>
          <a:bodyPr wrap="none" rtlCol="0">
            <a:spAutoFit/>
          </a:bodyPr>
          <a:lstStyle/>
          <a:p>
            <a:pPr algn="ctr"/>
            <a:r>
              <a:rPr lang="en-US" sz="2400" dirty="0" smtClean="0"/>
              <a:t>The basic system of equations</a:t>
            </a:r>
            <a:endParaRPr lang="ru-RU" sz="2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1411288" y="2033588"/>
          <a:ext cx="6407150" cy="1341437"/>
        </p:xfrm>
        <a:graphic>
          <a:graphicData uri="http://schemas.openxmlformats.org/presentationml/2006/ole">
            <p:oleObj spid="_x0000_s1025" name="Equation" r:id="rId3" imgW="6400800" imgH="1346040" progId="Equation.DSMT4">
              <p:embed/>
            </p:oleObj>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7" name="Object 3"/>
          <p:cNvGraphicFramePr>
            <a:graphicFrameLocks noChangeAspect="1"/>
          </p:cNvGraphicFramePr>
          <p:nvPr/>
        </p:nvGraphicFramePr>
        <p:xfrm>
          <a:off x="3707904" y="4005064"/>
          <a:ext cx="4524375" cy="469900"/>
        </p:xfrm>
        <a:graphic>
          <a:graphicData uri="http://schemas.openxmlformats.org/presentationml/2006/ole">
            <p:oleObj spid="_x0000_s1027" name="Equation" r:id="rId4" imgW="4520880" imgH="469800" progId="Equation.DSMT4">
              <p:embed/>
            </p:oleObj>
          </a:graphicData>
        </a:graphic>
      </p:graphicFrame>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9" name="Object 5"/>
          <p:cNvGraphicFramePr>
            <a:graphicFrameLocks noChangeAspect="1"/>
          </p:cNvGraphicFramePr>
          <p:nvPr/>
        </p:nvGraphicFramePr>
        <p:xfrm>
          <a:off x="3635375" y="3429000"/>
          <a:ext cx="4046538" cy="488950"/>
        </p:xfrm>
        <a:graphic>
          <a:graphicData uri="http://schemas.openxmlformats.org/presentationml/2006/ole">
            <p:oleObj spid="_x0000_s1029" name="Equation" r:id="rId5" imgW="4038480" imgH="482400" progId="Equation.DSMT4">
              <p:embed/>
            </p:oleObj>
          </a:graphicData>
        </a:graphic>
      </p:graphicFrame>
      <p:sp>
        <p:nvSpPr>
          <p:cNvPr id="10" name="TextBox 9"/>
          <p:cNvSpPr txBox="1"/>
          <p:nvPr/>
        </p:nvSpPr>
        <p:spPr>
          <a:xfrm>
            <a:off x="1907704" y="3429000"/>
            <a:ext cx="1524585" cy="461665"/>
          </a:xfrm>
          <a:prstGeom prst="rect">
            <a:avLst/>
          </a:prstGeom>
          <a:noFill/>
        </p:spPr>
        <p:txBody>
          <a:bodyPr wrap="none" rtlCol="0">
            <a:spAutoFit/>
          </a:bodyPr>
          <a:lstStyle/>
          <a:p>
            <a:r>
              <a:rPr lang="en-US" sz="2400" dirty="0" smtClean="0"/>
              <a:t>Geometry:</a:t>
            </a:r>
            <a:endParaRPr lang="ru-RU" sz="2400" dirty="0"/>
          </a:p>
        </p:txBody>
      </p:sp>
      <p:sp>
        <p:nvSpPr>
          <p:cNvPr id="11" name="TextBox 10"/>
          <p:cNvSpPr txBox="1"/>
          <p:nvPr/>
        </p:nvSpPr>
        <p:spPr>
          <a:xfrm>
            <a:off x="971600" y="4005064"/>
            <a:ext cx="2846164" cy="461665"/>
          </a:xfrm>
          <a:prstGeom prst="rect">
            <a:avLst/>
          </a:prstGeom>
          <a:noFill/>
        </p:spPr>
        <p:txBody>
          <a:bodyPr wrap="none" rtlCol="0">
            <a:spAutoFit/>
          </a:bodyPr>
          <a:lstStyle/>
          <a:p>
            <a:r>
              <a:rPr lang="en-US" sz="2400" dirty="0" smtClean="0"/>
              <a:t>Boundary conditions:</a:t>
            </a:r>
            <a:endParaRPr lang="ru-RU" sz="2400"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31" name="Object 7"/>
          <p:cNvGraphicFramePr>
            <a:graphicFrameLocks noChangeAspect="1"/>
          </p:cNvGraphicFramePr>
          <p:nvPr/>
        </p:nvGraphicFramePr>
        <p:xfrm>
          <a:off x="3131840" y="6237312"/>
          <a:ext cx="2381250" cy="533400"/>
        </p:xfrm>
        <a:graphic>
          <a:graphicData uri="http://schemas.openxmlformats.org/presentationml/2006/ole">
            <p:oleObj spid="_x0000_s1031" name="Equation" r:id="rId6" imgW="2374560" imgH="533160" progId="Equation.DSMT4">
              <p:embed/>
            </p:oleObj>
          </a:graphicData>
        </a:graphic>
      </p:graphicFrame>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33" name="Object 9"/>
          <p:cNvGraphicFramePr>
            <a:graphicFrameLocks noChangeAspect="1"/>
          </p:cNvGraphicFramePr>
          <p:nvPr/>
        </p:nvGraphicFramePr>
        <p:xfrm>
          <a:off x="755576" y="4653136"/>
          <a:ext cx="2851150" cy="533400"/>
        </p:xfrm>
        <a:graphic>
          <a:graphicData uri="http://schemas.openxmlformats.org/presentationml/2006/ole">
            <p:oleObj spid="_x0000_s1033" name="Equation" r:id="rId7" imgW="2857320" imgH="533160" progId="Equation.DSMT4">
              <p:embed/>
            </p:oleObj>
          </a:graphicData>
        </a:graphic>
      </p:graphicFrame>
      <p:sp>
        <p:nvSpPr>
          <p:cNvPr id="16" name="Прямоугольник 15"/>
          <p:cNvSpPr/>
          <p:nvPr/>
        </p:nvSpPr>
        <p:spPr>
          <a:xfrm>
            <a:off x="3923928" y="4725144"/>
            <a:ext cx="2921121" cy="369332"/>
          </a:xfrm>
          <a:prstGeom prst="rect">
            <a:avLst/>
          </a:prstGeom>
        </p:spPr>
        <p:txBody>
          <a:bodyPr wrap="none">
            <a:spAutoFit/>
          </a:bodyPr>
          <a:lstStyle/>
          <a:p>
            <a:r>
              <a:rPr lang="en-US" dirty="0" smtClean="0"/>
              <a:t>neutron distribution function</a:t>
            </a:r>
            <a:endParaRPr lang="ru-RU" dirty="0"/>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35" name="Object 11"/>
          <p:cNvGraphicFramePr>
            <a:graphicFrameLocks noChangeAspect="1"/>
          </p:cNvGraphicFramePr>
          <p:nvPr/>
        </p:nvGraphicFramePr>
        <p:xfrm>
          <a:off x="730250" y="5229225"/>
          <a:ext cx="1466850" cy="425450"/>
        </p:xfrm>
        <a:graphic>
          <a:graphicData uri="http://schemas.openxmlformats.org/presentationml/2006/ole">
            <p:oleObj spid="_x0000_s1035" name="Equation" r:id="rId8" imgW="1460160" imgH="419040" progId="Equation.DSMT4">
              <p:embed/>
            </p:oleObj>
          </a:graphicData>
        </a:graphic>
      </p:graphicFrame>
      <p:sp>
        <p:nvSpPr>
          <p:cNvPr id="20" name="TextBox 19"/>
          <p:cNvSpPr txBox="1"/>
          <p:nvPr/>
        </p:nvSpPr>
        <p:spPr>
          <a:xfrm>
            <a:off x="2411760" y="5229200"/>
            <a:ext cx="3701975" cy="369332"/>
          </a:xfrm>
          <a:prstGeom prst="rect">
            <a:avLst/>
          </a:prstGeom>
          <a:noFill/>
        </p:spPr>
        <p:txBody>
          <a:bodyPr wrap="none" rtlCol="0">
            <a:spAutoFit/>
          </a:bodyPr>
          <a:lstStyle/>
          <a:p>
            <a:r>
              <a:rPr lang="en-US" dirty="0" smtClean="0"/>
              <a:t>the largest </a:t>
            </a:r>
            <a:r>
              <a:rPr lang="en-US" dirty="0" err="1" smtClean="0"/>
              <a:t>eigenvalue</a:t>
            </a:r>
            <a:r>
              <a:rPr lang="en-US" dirty="0" smtClean="0"/>
              <a:t> of the problem</a:t>
            </a:r>
            <a:endParaRPr lang="ru-RU" dirty="0"/>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37" name="Object 13"/>
          <p:cNvGraphicFramePr>
            <a:graphicFrameLocks noChangeAspect="1"/>
          </p:cNvGraphicFramePr>
          <p:nvPr/>
        </p:nvGraphicFramePr>
        <p:xfrm>
          <a:off x="755576" y="5661248"/>
          <a:ext cx="3048000" cy="533400"/>
        </p:xfrm>
        <a:graphic>
          <a:graphicData uri="http://schemas.openxmlformats.org/presentationml/2006/ole">
            <p:oleObj spid="_x0000_s1037" name="Equation" r:id="rId9" imgW="3047760" imgH="533160" progId="Equation.DSMT4">
              <p:embed/>
            </p:oleObj>
          </a:graphicData>
        </a:graphic>
      </p:graphicFrame>
      <p:sp>
        <p:nvSpPr>
          <p:cNvPr id="23" name="TextBox 22"/>
          <p:cNvSpPr txBox="1"/>
          <p:nvPr/>
        </p:nvSpPr>
        <p:spPr>
          <a:xfrm>
            <a:off x="3995936" y="5733256"/>
            <a:ext cx="3879973" cy="369332"/>
          </a:xfrm>
          <a:prstGeom prst="rect">
            <a:avLst/>
          </a:prstGeom>
          <a:noFill/>
        </p:spPr>
        <p:txBody>
          <a:bodyPr wrap="none" rtlCol="0">
            <a:spAutoFit/>
          </a:bodyPr>
          <a:lstStyle/>
          <a:p>
            <a:r>
              <a:rPr lang="en-US" dirty="0" smtClean="0"/>
              <a:t>non-negative matrices of diagonal form</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pic>
        <p:nvPicPr>
          <p:cNvPr id="3" name="Рисунок 2" descr="Рисунок (60).jpg"/>
          <p:cNvPicPr>
            <a:picLocks noChangeAspect="1"/>
          </p:cNvPicPr>
          <p:nvPr/>
        </p:nvPicPr>
        <p:blipFill>
          <a:blip r:embed="rId2" cstate="print"/>
          <a:stretch>
            <a:fillRect/>
          </a:stretch>
        </p:blipFill>
        <p:spPr>
          <a:xfrm>
            <a:off x="-756592" y="209240"/>
            <a:ext cx="9144000" cy="66487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Main studies</a:t>
            </a:r>
            <a:endParaRPr lang="ru-RU" sz="2800" dirty="0"/>
          </a:p>
        </p:txBody>
      </p:sp>
      <p:sp>
        <p:nvSpPr>
          <p:cNvPr id="3" name="TextBox 2"/>
          <p:cNvSpPr txBox="1"/>
          <p:nvPr/>
        </p:nvSpPr>
        <p:spPr>
          <a:xfrm>
            <a:off x="899592" y="1124744"/>
            <a:ext cx="7488832" cy="2954655"/>
          </a:xfrm>
          <a:prstGeom prst="rect">
            <a:avLst/>
          </a:prstGeom>
          <a:noFill/>
        </p:spPr>
        <p:txBody>
          <a:bodyPr wrap="square" rtlCol="0">
            <a:spAutoFit/>
          </a:bodyPr>
          <a:lstStyle/>
          <a:p>
            <a:endParaRPr lang="en-US" dirty="0" smtClean="0"/>
          </a:p>
          <a:p>
            <a:pPr>
              <a:buFont typeface="Arial" pitchFamily="34" charset="0"/>
              <a:buChar char="•"/>
            </a:pPr>
            <a:r>
              <a:rPr lang="en-US" sz="2400" dirty="0" smtClean="0"/>
              <a:t> </a:t>
            </a:r>
            <a:r>
              <a:rPr lang="en-US" sz="2800" dirty="0" smtClean="0"/>
              <a:t>Direct problems</a:t>
            </a:r>
          </a:p>
          <a:p>
            <a:pPr>
              <a:buFont typeface="Arial" pitchFamily="34" charset="0"/>
              <a:buChar char="•"/>
            </a:pPr>
            <a:r>
              <a:rPr lang="en-US" sz="2800" dirty="0" smtClean="0"/>
              <a:t> The calculation of the critical parameters of       reactors</a:t>
            </a:r>
          </a:p>
          <a:p>
            <a:pPr>
              <a:buFont typeface="Arial" pitchFamily="34" charset="0"/>
              <a:buChar char="•"/>
            </a:pPr>
            <a:r>
              <a:rPr lang="en-US" sz="2800" dirty="0" smtClean="0"/>
              <a:t> </a:t>
            </a:r>
            <a:r>
              <a:rPr lang="en-US" sz="2800" dirty="0" err="1" smtClean="0"/>
              <a:t>Adjoint</a:t>
            </a:r>
            <a:r>
              <a:rPr lang="en-US" sz="2800" dirty="0" smtClean="0"/>
              <a:t> problems for goal functional assessments</a:t>
            </a:r>
          </a:p>
          <a:p>
            <a:pPr>
              <a:buFont typeface="Arial" pitchFamily="34" charset="0"/>
              <a:buChar char="•"/>
            </a:pPr>
            <a:r>
              <a:rPr lang="en-US" sz="2800" dirty="0" smtClean="0"/>
              <a:t> The calculation of the relations of perturbation           theory for the various </a:t>
            </a:r>
            <a:r>
              <a:rPr lang="en-US" sz="2800" dirty="0" err="1" smtClean="0"/>
              <a:t>functionals</a:t>
            </a:r>
            <a:endParaRPr lang="ru-RU" sz="2800"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433" name="Object 1"/>
          <p:cNvGraphicFramePr>
            <a:graphicFrameLocks noChangeAspect="1"/>
          </p:cNvGraphicFramePr>
          <p:nvPr/>
        </p:nvGraphicFramePr>
        <p:xfrm>
          <a:off x="4860032" y="4581128"/>
          <a:ext cx="892175" cy="860425"/>
        </p:xfrm>
        <a:graphic>
          <a:graphicData uri="http://schemas.openxmlformats.org/presentationml/2006/ole">
            <p:oleObj spid="_x0000_s18433" name="Equation" r:id="rId4" imgW="888614" imgH="863225" progId="Equation.DSMT4">
              <p:embed/>
            </p:oleObj>
          </a:graphicData>
        </a:graphic>
      </p:graphicFrame>
      <p:sp>
        <p:nvSpPr>
          <p:cNvPr id="6" name="TextBox 5"/>
          <p:cNvSpPr txBox="1"/>
          <p:nvPr/>
        </p:nvSpPr>
        <p:spPr>
          <a:xfrm>
            <a:off x="2555776" y="4077072"/>
            <a:ext cx="4592989" cy="461665"/>
          </a:xfrm>
          <a:prstGeom prst="rect">
            <a:avLst/>
          </a:prstGeom>
          <a:noFill/>
        </p:spPr>
        <p:txBody>
          <a:bodyPr wrap="none" rtlCol="0">
            <a:spAutoFit/>
          </a:bodyPr>
          <a:lstStyle/>
          <a:p>
            <a:r>
              <a:rPr lang="en-US" sz="2400" dirty="0" smtClean="0"/>
              <a:t>Parameters of the modeling system</a:t>
            </a:r>
            <a:endParaRPr lang="ru-RU" sz="2400" dirty="0"/>
          </a:p>
        </p:txBody>
      </p:sp>
      <p:sp>
        <p:nvSpPr>
          <p:cNvPr id="7" name="TextBox 6"/>
          <p:cNvSpPr txBox="1"/>
          <p:nvPr/>
        </p:nvSpPr>
        <p:spPr>
          <a:xfrm>
            <a:off x="1187624" y="4725144"/>
            <a:ext cx="3553473" cy="369332"/>
          </a:xfrm>
          <a:prstGeom prst="rect">
            <a:avLst/>
          </a:prstGeom>
          <a:noFill/>
        </p:spPr>
        <p:txBody>
          <a:bodyPr wrap="none" rtlCol="0">
            <a:spAutoFit/>
          </a:bodyPr>
          <a:lstStyle/>
          <a:p>
            <a:r>
              <a:rPr lang="en-US" dirty="0" smtClean="0"/>
              <a:t>The number of zones in the reactor:</a:t>
            </a:r>
            <a:endParaRPr lang="ru-RU" dirty="0"/>
          </a:p>
        </p:txBody>
      </p:sp>
      <p:sp>
        <p:nvSpPr>
          <p:cNvPr id="9" name="TextBox 8"/>
          <p:cNvSpPr txBox="1"/>
          <p:nvPr/>
        </p:nvSpPr>
        <p:spPr>
          <a:xfrm>
            <a:off x="5940152" y="5013176"/>
            <a:ext cx="1460849" cy="369332"/>
          </a:xfrm>
          <a:prstGeom prst="rect">
            <a:avLst/>
          </a:prstGeom>
          <a:noFill/>
        </p:spPr>
        <p:txBody>
          <a:bodyPr wrap="none" rtlCol="0">
            <a:spAutoFit/>
          </a:bodyPr>
          <a:lstStyle/>
          <a:p>
            <a:r>
              <a:rPr lang="en-US" dirty="0" smtClean="0"/>
              <a:t>space regions</a:t>
            </a:r>
            <a:endParaRPr lang="ru-RU" dirty="0"/>
          </a:p>
        </p:txBody>
      </p:sp>
      <p:sp>
        <p:nvSpPr>
          <p:cNvPr id="10" name="TextBox 9"/>
          <p:cNvSpPr txBox="1"/>
          <p:nvPr/>
        </p:nvSpPr>
        <p:spPr>
          <a:xfrm>
            <a:off x="5868144" y="4581128"/>
            <a:ext cx="1704697" cy="369332"/>
          </a:xfrm>
          <a:prstGeom prst="rect">
            <a:avLst/>
          </a:prstGeom>
          <a:noFill/>
        </p:spPr>
        <p:txBody>
          <a:bodyPr wrap="none" rtlCol="0">
            <a:spAutoFit/>
          </a:bodyPr>
          <a:lstStyle/>
          <a:p>
            <a:r>
              <a:rPr lang="en-US" dirty="0" smtClean="0"/>
              <a:t>material regions</a:t>
            </a:r>
            <a:endParaRPr lang="ru-RU" dirty="0"/>
          </a:p>
        </p:txBody>
      </p:sp>
      <p:sp>
        <p:nvSpPr>
          <p:cNvPr id="11" name="TextBox 10"/>
          <p:cNvSpPr txBox="1"/>
          <p:nvPr/>
        </p:nvSpPr>
        <p:spPr>
          <a:xfrm>
            <a:off x="1115616" y="6027003"/>
            <a:ext cx="7029877" cy="830997"/>
          </a:xfrm>
          <a:prstGeom prst="rect">
            <a:avLst/>
          </a:prstGeom>
          <a:noFill/>
        </p:spPr>
        <p:txBody>
          <a:bodyPr wrap="square" rtlCol="0">
            <a:spAutoFit/>
          </a:bodyPr>
          <a:lstStyle/>
          <a:p>
            <a:r>
              <a:rPr lang="en-US" sz="2400" b="1" dirty="0" smtClean="0"/>
              <a:t>Industrial reactors were calculated with our models </a:t>
            </a:r>
          </a:p>
          <a:p>
            <a:r>
              <a:rPr lang="en-US" sz="2400" b="1" dirty="0" smtClean="0"/>
              <a:t>from 1962 to 1974</a:t>
            </a:r>
            <a:endParaRPr lang="ru-RU" sz="2400" b="1" dirty="0"/>
          </a:p>
        </p:txBody>
      </p:sp>
      <p:graphicFrame>
        <p:nvGraphicFramePr>
          <p:cNvPr id="18435" name="Object 3"/>
          <p:cNvGraphicFramePr>
            <a:graphicFrameLocks noChangeAspect="1"/>
          </p:cNvGraphicFramePr>
          <p:nvPr/>
        </p:nvGraphicFramePr>
        <p:xfrm>
          <a:off x="2339752" y="2276872"/>
          <a:ext cx="1031875" cy="515937"/>
        </p:xfrm>
        <a:graphic>
          <a:graphicData uri="http://schemas.openxmlformats.org/presentationml/2006/ole">
            <p:oleObj spid="_x0000_s18435" name="Equation" r:id="rId5" imgW="1028520" imgH="507960" progId="Equation.DSMT4">
              <p:embed/>
            </p:oleObj>
          </a:graphicData>
        </a:graphic>
      </p:graphicFrame>
      <p:sp>
        <p:nvSpPr>
          <p:cNvPr id="12" name="Прямоугольник 11"/>
          <p:cNvSpPr/>
          <p:nvPr/>
        </p:nvSpPr>
        <p:spPr>
          <a:xfrm>
            <a:off x="1043608" y="5445224"/>
            <a:ext cx="7128792" cy="646331"/>
          </a:xfrm>
          <a:prstGeom prst="rect">
            <a:avLst/>
          </a:prstGeom>
        </p:spPr>
        <p:txBody>
          <a:bodyPr wrap="square">
            <a:spAutoFit/>
          </a:bodyPr>
          <a:lstStyle/>
          <a:p>
            <a:r>
              <a:rPr lang="en-US" dirty="0" err="1" smtClean="0"/>
              <a:t>Marchuk</a:t>
            </a:r>
            <a:r>
              <a:rPr lang="en-US" dirty="0" smtClean="0"/>
              <a:t> </a:t>
            </a:r>
            <a:r>
              <a:rPr lang="en-US" dirty="0" err="1" smtClean="0"/>
              <a:t>G.I.,Penenko</a:t>
            </a:r>
            <a:r>
              <a:rPr lang="en-US" dirty="0" smtClean="0"/>
              <a:t> V.V. Multi-group  calculations of 2D reactors , TR </a:t>
            </a:r>
            <a:r>
              <a:rPr lang="ru-RU" dirty="0" smtClean="0"/>
              <a:t>№</a:t>
            </a:r>
            <a:r>
              <a:rPr lang="en-US" dirty="0" smtClean="0"/>
              <a:t>565, 1964, Physics-energy institute, </a:t>
            </a:r>
            <a:r>
              <a:rPr lang="en-US" dirty="0" err="1" smtClean="0"/>
              <a:t>Obninsk</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Kinetic equations </a:t>
            </a:r>
            <a:br>
              <a:rPr lang="en-US" dirty="0" smtClean="0"/>
            </a:br>
            <a:r>
              <a:rPr lang="en-US" dirty="0" smtClean="0"/>
              <a:t>of radiation transport</a:t>
            </a:r>
            <a:endParaRPr lang="ru-RU" dirty="0"/>
          </a:p>
        </p:txBody>
      </p:sp>
      <p:sp>
        <p:nvSpPr>
          <p:cNvPr id="4" name="TextBox 3"/>
          <p:cNvSpPr txBox="1"/>
          <p:nvPr/>
        </p:nvSpPr>
        <p:spPr>
          <a:xfrm>
            <a:off x="899593" y="1988840"/>
            <a:ext cx="7560840" cy="2308324"/>
          </a:xfrm>
          <a:prstGeom prst="rect">
            <a:avLst/>
          </a:prstGeom>
          <a:noFill/>
        </p:spPr>
        <p:txBody>
          <a:bodyPr wrap="square" rtlCol="0">
            <a:spAutoFit/>
          </a:bodyPr>
          <a:lstStyle/>
          <a:p>
            <a:r>
              <a:rPr lang="en-US" dirty="0" smtClean="0"/>
              <a:t> G.I. </a:t>
            </a:r>
            <a:r>
              <a:rPr lang="en-US" dirty="0" err="1" smtClean="0"/>
              <a:t>Marchuk</a:t>
            </a:r>
            <a:r>
              <a:rPr lang="en-US" dirty="0" smtClean="0"/>
              <a:t>, V.V. </a:t>
            </a:r>
            <a:r>
              <a:rPr lang="en-US" dirty="0" err="1" smtClean="0"/>
              <a:t>Penenko</a:t>
            </a:r>
            <a:r>
              <a:rPr lang="en-US" dirty="0" smtClean="0"/>
              <a:t>, U.M. </a:t>
            </a:r>
            <a:r>
              <a:rPr lang="en-US" dirty="0" err="1" smtClean="0"/>
              <a:t>Sultangazin</a:t>
            </a:r>
            <a:r>
              <a:rPr lang="en-US" dirty="0" smtClean="0"/>
              <a:t>  On the solution of kinetic equations with splitting method//  In: Some issues of computational and applied mathematics. Novosibirsk, </a:t>
            </a:r>
            <a:r>
              <a:rPr lang="en-US" dirty="0" err="1" smtClean="0"/>
              <a:t>Nauka</a:t>
            </a:r>
            <a:r>
              <a:rPr lang="en-US" dirty="0" smtClean="0"/>
              <a:t>, 1966</a:t>
            </a:r>
          </a:p>
          <a:p>
            <a:endParaRPr lang="en-US" dirty="0" smtClean="0"/>
          </a:p>
          <a:p>
            <a:r>
              <a:rPr lang="en-US" dirty="0" smtClean="0"/>
              <a:t> A new class of numerical schemes has been developed for solving kinetic equations of radiation transfer. These methods are designed to calculate the emission processes in nuclear reactors, radiation in the atmosphere, etc.</a:t>
            </a:r>
          </a:p>
          <a:p>
            <a:endParaRPr lang="ru-RU" dirty="0"/>
          </a:p>
        </p:txBody>
      </p:sp>
      <p:graphicFrame>
        <p:nvGraphicFramePr>
          <p:cNvPr id="6" name="Объект 5"/>
          <p:cNvGraphicFramePr>
            <a:graphicFrameLocks noChangeAspect="1"/>
          </p:cNvGraphicFramePr>
          <p:nvPr/>
        </p:nvGraphicFramePr>
        <p:xfrm>
          <a:off x="1612900" y="4076700"/>
          <a:ext cx="5765800" cy="749300"/>
        </p:xfrm>
        <a:graphic>
          <a:graphicData uri="http://schemas.openxmlformats.org/presentationml/2006/ole">
            <p:oleObj spid="_x0000_s75777" name="Equation" r:id="rId3" imgW="5765760" imgH="749160" progId="Equation.DSMT4">
              <p:embed/>
            </p:oleObj>
          </a:graphicData>
        </a:graphic>
      </p:graphicFrame>
      <p:graphicFrame>
        <p:nvGraphicFramePr>
          <p:cNvPr id="7" name="Объект 6"/>
          <p:cNvGraphicFramePr>
            <a:graphicFrameLocks noChangeAspect="1"/>
          </p:cNvGraphicFramePr>
          <p:nvPr/>
        </p:nvGraphicFramePr>
        <p:xfrm>
          <a:off x="2981325" y="4868863"/>
          <a:ext cx="3416300" cy="330200"/>
        </p:xfrm>
        <a:graphic>
          <a:graphicData uri="http://schemas.openxmlformats.org/presentationml/2006/ole">
            <p:oleObj spid="_x0000_s75778" name="Equation" r:id="rId4" imgW="3416040" imgH="330120" progId="Equation.DSMT4">
              <p:embed/>
            </p:oleObj>
          </a:graphicData>
        </a:graphic>
      </p:graphicFrame>
      <p:graphicFrame>
        <p:nvGraphicFramePr>
          <p:cNvPr id="75779" name="Object 3"/>
          <p:cNvGraphicFramePr>
            <a:graphicFrameLocks noChangeAspect="1"/>
          </p:cNvGraphicFramePr>
          <p:nvPr/>
        </p:nvGraphicFramePr>
        <p:xfrm>
          <a:off x="2811463" y="5229225"/>
          <a:ext cx="3898900" cy="330200"/>
        </p:xfrm>
        <a:graphic>
          <a:graphicData uri="http://schemas.openxmlformats.org/presentationml/2006/ole">
            <p:oleObj spid="_x0000_s75779" name="Equation" r:id="rId5" imgW="3898800" imgH="33012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...to  atmospheric dynamics and environmental problems</a:t>
            </a:r>
          </a:p>
        </p:txBody>
      </p:sp>
      <p:sp>
        <p:nvSpPr>
          <p:cNvPr id="3" name="Текст 2"/>
          <p:cNvSpPr>
            <a:spLocks noGrp="1"/>
          </p:cNvSpPr>
          <p:nvPr>
            <p:ph type="body" idx="1"/>
          </p:nvPr>
        </p:nvSpPr>
        <p:spPr>
          <a:xfrm>
            <a:off x="722313" y="2906713"/>
            <a:ext cx="7810127" cy="1500187"/>
          </a:xfrm>
        </p:spPr>
        <p:txBody>
          <a:bodyPr/>
          <a:lstStyle/>
          <a:p>
            <a:endParaRPr lang="ru-RU" dirty="0"/>
          </a:p>
        </p:txBody>
      </p:sp>
      <p:sp>
        <p:nvSpPr>
          <p:cNvPr id="4" name="Прямоугольник 3"/>
          <p:cNvSpPr/>
          <p:nvPr/>
        </p:nvSpPr>
        <p:spPr>
          <a:xfrm>
            <a:off x="827584" y="836712"/>
            <a:ext cx="7704856" cy="3416320"/>
          </a:xfrm>
          <a:prstGeom prst="rect">
            <a:avLst/>
          </a:prstGeom>
        </p:spPr>
        <p:txBody>
          <a:bodyPr wrap="square">
            <a:spAutoFit/>
          </a:bodyPr>
          <a:lstStyle/>
          <a:p>
            <a:r>
              <a:rPr lang="en-US" dirty="0" smtClean="0"/>
              <a:t>G. I. </a:t>
            </a:r>
            <a:r>
              <a:rPr lang="en-US" dirty="0" err="1" smtClean="0"/>
              <a:t>Marchuk</a:t>
            </a:r>
            <a:r>
              <a:rPr lang="en-US" dirty="0" smtClean="0"/>
              <a:t>, The numerical solution of problems in the dynamics of the atmosphere and oceans (</a:t>
            </a:r>
            <a:r>
              <a:rPr lang="en-US" dirty="0" err="1" smtClean="0"/>
              <a:t>Gidrometeoizdat</a:t>
            </a:r>
            <a:r>
              <a:rPr lang="en-US" dirty="0" smtClean="0"/>
              <a:t>, Leningrad, 1974).</a:t>
            </a:r>
          </a:p>
          <a:p>
            <a:r>
              <a:rPr lang="en-US" dirty="0" smtClean="0"/>
              <a:t>G. I. </a:t>
            </a:r>
            <a:r>
              <a:rPr lang="en-US" dirty="0" err="1" smtClean="0"/>
              <a:t>Marchuk</a:t>
            </a:r>
            <a:r>
              <a:rPr lang="en-US" dirty="0" smtClean="0"/>
              <a:t>, Mathematical Modeling in the Problem of Environment</a:t>
            </a:r>
          </a:p>
          <a:p>
            <a:r>
              <a:rPr lang="en-US" dirty="0" smtClean="0"/>
              <a:t> (</a:t>
            </a:r>
            <a:r>
              <a:rPr lang="en-US" dirty="0" err="1" smtClean="0"/>
              <a:t>Nauka</a:t>
            </a:r>
            <a:r>
              <a:rPr lang="en-US" dirty="0" smtClean="0"/>
              <a:t>, Moscow, 1982).</a:t>
            </a:r>
          </a:p>
          <a:p>
            <a:r>
              <a:rPr lang="en-US" dirty="0" smtClean="0"/>
              <a:t>G. I. </a:t>
            </a:r>
            <a:r>
              <a:rPr lang="en-US" dirty="0" err="1" smtClean="0"/>
              <a:t>Marchuk</a:t>
            </a:r>
            <a:r>
              <a:rPr lang="en-US" dirty="0" smtClean="0"/>
              <a:t>, </a:t>
            </a:r>
            <a:r>
              <a:rPr lang="en-US" dirty="0" err="1" smtClean="0"/>
              <a:t>Adjoint</a:t>
            </a:r>
            <a:r>
              <a:rPr lang="en-US" dirty="0" smtClean="0"/>
              <a:t> Equations and Analysis of Complex Systems (</a:t>
            </a:r>
            <a:r>
              <a:rPr lang="en-US" dirty="0" err="1" smtClean="0"/>
              <a:t>Nauka</a:t>
            </a:r>
            <a:r>
              <a:rPr lang="en-US" dirty="0" smtClean="0"/>
              <a:t>, Moscow, 1992).</a:t>
            </a:r>
          </a:p>
          <a:p>
            <a:r>
              <a:rPr lang="en-US" dirty="0" smtClean="0"/>
              <a:t>V. V. </a:t>
            </a:r>
            <a:r>
              <a:rPr lang="en-US" dirty="0" err="1" smtClean="0"/>
              <a:t>Penenko</a:t>
            </a:r>
            <a:r>
              <a:rPr lang="en-US" dirty="0" smtClean="0"/>
              <a:t>, Methods for Numerical Modeling of Atmospheric Processes (</a:t>
            </a:r>
            <a:r>
              <a:rPr lang="en-US" dirty="0" err="1" smtClean="0"/>
              <a:t>Gidrometeoizdat</a:t>
            </a:r>
            <a:r>
              <a:rPr lang="en-US" dirty="0" smtClean="0"/>
              <a:t>, Leningrad, 1981).</a:t>
            </a:r>
          </a:p>
          <a:p>
            <a:r>
              <a:rPr lang="en-US" dirty="0" smtClean="0"/>
              <a:t>V. V. </a:t>
            </a:r>
            <a:r>
              <a:rPr lang="en-US" dirty="0" err="1" smtClean="0"/>
              <a:t>Penenko</a:t>
            </a:r>
            <a:r>
              <a:rPr lang="en-US" dirty="0" smtClean="0"/>
              <a:t> and A. E. </a:t>
            </a:r>
            <a:r>
              <a:rPr lang="en-US" dirty="0" err="1" smtClean="0"/>
              <a:t>Aloyan</a:t>
            </a:r>
            <a:r>
              <a:rPr lang="en-US" dirty="0" smtClean="0"/>
              <a:t>, Models and Methods for Environmental Protection Problems (</a:t>
            </a:r>
            <a:r>
              <a:rPr lang="en-US" dirty="0" err="1" smtClean="0"/>
              <a:t>Nauka</a:t>
            </a:r>
            <a:r>
              <a:rPr lang="en-US" dirty="0" smtClean="0"/>
              <a:t>, Novosibirsk, 1985).</a:t>
            </a:r>
          </a:p>
          <a:p>
            <a:r>
              <a:rPr lang="en-US" dirty="0" smtClean="0"/>
              <a:t> A. E. </a:t>
            </a:r>
            <a:r>
              <a:rPr lang="en-US" dirty="0" err="1" smtClean="0"/>
              <a:t>Aloyan</a:t>
            </a:r>
            <a:r>
              <a:rPr lang="en-US" dirty="0" smtClean="0"/>
              <a:t>, Modeling of the Dynamics and Kinetics of Gaseous Compounds and Aerosols (</a:t>
            </a:r>
            <a:r>
              <a:rPr lang="en-US" dirty="0" err="1" smtClean="0"/>
              <a:t>Nauka</a:t>
            </a:r>
            <a:r>
              <a:rPr lang="en-US" dirty="0" smtClean="0"/>
              <a:t>, Moscow, 2008).</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611560" y="3645024"/>
            <a:ext cx="7992888" cy="3096344"/>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051720" y="260648"/>
            <a:ext cx="4572000" cy="369332"/>
          </a:xfrm>
          <a:prstGeom prst="rect">
            <a:avLst/>
          </a:prstGeom>
        </p:spPr>
        <p:txBody>
          <a:bodyPr>
            <a:spAutoFit/>
          </a:bodyPr>
          <a:lstStyle/>
          <a:p>
            <a:endParaRPr lang="en-US" dirty="0"/>
          </a:p>
        </p:txBody>
      </p:sp>
      <p:sp>
        <p:nvSpPr>
          <p:cNvPr id="5" name="Прямоугольник 4"/>
          <p:cNvSpPr/>
          <p:nvPr/>
        </p:nvSpPr>
        <p:spPr>
          <a:xfrm>
            <a:off x="755576" y="2852936"/>
            <a:ext cx="7920880" cy="584775"/>
          </a:xfrm>
          <a:prstGeom prst="rect">
            <a:avLst/>
          </a:prstGeom>
        </p:spPr>
        <p:txBody>
          <a:bodyPr wrap="square">
            <a:spAutoFit/>
          </a:bodyPr>
          <a:lstStyle/>
          <a:p>
            <a:r>
              <a:rPr lang="en-US" sz="1600" b="1" dirty="0" smtClean="0"/>
              <a:t>G</a:t>
            </a:r>
            <a:r>
              <a:rPr lang="ru-RU" sz="1600" b="1" dirty="0" smtClean="0"/>
              <a:t>.</a:t>
            </a:r>
            <a:r>
              <a:rPr lang="en-US" sz="1600" b="1" dirty="0" smtClean="0"/>
              <a:t>I</a:t>
            </a:r>
            <a:r>
              <a:rPr lang="ru-RU" sz="1600" b="1" dirty="0" smtClean="0"/>
              <a:t>.</a:t>
            </a:r>
            <a:r>
              <a:rPr lang="en-US" sz="1600" b="1" dirty="0" smtClean="0"/>
              <a:t> </a:t>
            </a:r>
            <a:r>
              <a:rPr lang="en-US" sz="1600" b="1" dirty="0" err="1" smtClean="0"/>
              <a:t>Marchuk</a:t>
            </a:r>
            <a:r>
              <a:rPr lang="en-US" sz="1600" b="1" dirty="0" smtClean="0"/>
              <a:t>,</a:t>
            </a:r>
            <a:r>
              <a:rPr lang="en-US" sz="1600" dirty="0" smtClean="0"/>
              <a:t> </a:t>
            </a:r>
            <a:r>
              <a:rPr lang="en-US" sz="1600" b="1" dirty="0" smtClean="0"/>
              <a:t>V</a:t>
            </a:r>
            <a:r>
              <a:rPr lang="ru-RU" sz="1600" b="1" dirty="0" smtClean="0"/>
              <a:t>.</a:t>
            </a:r>
            <a:r>
              <a:rPr lang="en-US" sz="1600" b="1" dirty="0" smtClean="0"/>
              <a:t>V</a:t>
            </a:r>
            <a:r>
              <a:rPr lang="ru-RU" sz="1600" b="1" dirty="0" smtClean="0"/>
              <a:t>.</a:t>
            </a:r>
            <a:r>
              <a:rPr lang="en-US" sz="1600" dirty="0" smtClean="0"/>
              <a:t> </a:t>
            </a:r>
            <a:r>
              <a:rPr lang="en-US" sz="1600" b="1" dirty="0" smtClean="0"/>
              <a:t> P</a:t>
            </a:r>
            <a:r>
              <a:rPr lang="en-GB" sz="1600" b="1" dirty="0" err="1" smtClean="0"/>
              <a:t>enenko</a:t>
            </a:r>
            <a:r>
              <a:rPr lang="en-US" sz="1600" b="1" dirty="0" smtClean="0"/>
              <a:t>, A</a:t>
            </a:r>
            <a:r>
              <a:rPr lang="ru-RU" sz="1600" b="1" dirty="0" smtClean="0"/>
              <a:t>.</a:t>
            </a:r>
            <a:r>
              <a:rPr lang="en-US" sz="1600" b="1" dirty="0" smtClean="0"/>
              <a:t>V</a:t>
            </a:r>
            <a:r>
              <a:rPr lang="ru-RU" sz="1600" dirty="0" smtClean="0"/>
              <a:t>.</a:t>
            </a:r>
            <a:r>
              <a:rPr lang="en-US" sz="1600" dirty="0" smtClean="0"/>
              <a:t> </a:t>
            </a:r>
            <a:r>
              <a:rPr lang="en-US" sz="1600" b="1" dirty="0" err="1" smtClean="0"/>
              <a:t>Protasov</a:t>
            </a:r>
            <a:r>
              <a:rPr lang="en-US" sz="1600" b="1" dirty="0" smtClean="0"/>
              <a:t>.  </a:t>
            </a:r>
            <a:r>
              <a:rPr lang="en-US" sz="1600" dirty="0" smtClean="0"/>
              <a:t>Few-parameter spectral-difference model of atmosphere dynamics// Russian Meteorology and  Hydrology, 1978</a:t>
            </a:r>
            <a:endParaRPr lang="en-US" sz="1600" dirty="0"/>
          </a:p>
        </p:txBody>
      </p:sp>
      <p:sp>
        <p:nvSpPr>
          <p:cNvPr id="6" name="Прямоугольник 5"/>
          <p:cNvSpPr/>
          <p:nvPr/>
        </p:nvSpPr>
        <p:spPr>
          <a:xfrm>
            <a:off x="755576" y="3789040"/>
            <a:ext cx="7344816" cy="646331"/>
          </a:xfrm>
          <a:prstGeom prst="rect">
            <a:avLst/>
          </a:prstGeom>
        </p:spPr>
        <p:txBody>
          <a:bodyPr wrap="square">
            <a:spAutoFit/>
          </a:bodyPr>
          <a:lstStyle/>
          <a:p>
            <a:r>
              <a:rPr lang="en-US" dirty="0" smtClean="0"/>
              <a:t> </a:t>
            </a:r>
            <a:endParaRPr lang="en-US" b="1" dirty="0" smtClean="0"/>
          </a:p>
          <a:p>
            <a:endParaRPr lang="ru-RU" dirty="0"/>
          </a:p>
        </p:txBody>
      </p:sp>
      <p:sp>
        <p:nvSpPr>
          <p:cNvPr id="7" name="Прямоугольник 6"/>
          <p:cNvSpPr/>
          <p:nvPr/>
        </p:nvSpPr>
        <p:spPr>
          <a:xfrm>
            <a:off x="755576" y="1772816"/>
            <a:ext cx="7704856" cy="1107996"/>
          </a:xfrm>
          <a:prstGeom prst="rect">
            <a:avLst/>
          </a:prstGeom>
        </p:spPr>
        <p:txBody>
          <a:bodyPr wrap="square">
            <a:spAutoFit/>
          </a:bodyPr>
          <a:lstStyle/>
          <a:p>
            <a:r>
              <a:rPr lang="en-US" dirty="0" smtClean="0"/>
              <a:t> </a:t>
            </a:r>
            <a:r>
              <a:rPr lang="en-US" sz="1600" b="1" dirty="0" smtClean="0"/>
              <a:t>G</a:t>
            </a:r>
            <a:r>
              <a:rPr lang="ru-RU" sz="1600" b="1" dirty="0" smtClean="0"/>
              <a:t>.</a:t>
            </a:r>
            <a:r>
              <a:rPr lang="en-US" sz="1600" b="1" dirty="0" smtClean="0"/>
              <a:t>I</a:t>
            </a:r>
            <a:r>
              <a:rPr lang="ru-RU" sz="1600" b="1" dirty="0" smtClean="0"/>
              <a:t>.</a:t>
            </a:r>
            <a:r>
              <a:rPr lang="en-US" sz="1600" b="1" dirty="0" smtClean="0"/>
              <a:t> </a:t>
            </a:r>
            <a:r>
              <a:rPr lang="en-US" sz="1600" b="1" dirty="0" err="1" smtClean="0"/>
              <a:t>Marchuk</a:t>
            </a:r>
            <a:r>
              <a:rPr lang="en-US" sz="1600" b="1" dirty="0" smtClean="0"/>
              <a:t> . </a:t>
            </a:r>
            <a:r>
              <a:rPr lang="en-US" sz="1600" dirty="0" smtClean="0"/>
              <a:t>Contribution to the theory  </a:t>
            </a:r>
            <a:r>
              <a:rPr lang="ru-RU" sz="1600" dirty="0" smtClean="0"/>
              <a:t>о</a:t>
            </a:r>
            <a:r>
              <a:rPr lang="en-US" sz="1600" dirty="0" smtClean="0"/>
              <a:t>f </a:t>
            </a:r>
            <a:r>
              <a:rPr lang="en-US" sz="1600" b="1" dirty="0" err="1" smtClean="0"/>
              <a:t>biorthogonal</a:t>
            </a:r>
            <a:r>
              <a:rPr lang="en-US" sz="1600" b="1" dirty="0" smtClean="0"/>
              <a:t> </a:t>
            </a:r>
            <a:r>
              <a:rPr lang="en-US" sz="1600" dirty="0" smtClean="0"/>
              <a:t>expansions of the fields of meteorological elements // AKADEMIIA NAUK SSSR, DOKLADY, 1968</a:t>
            </a:r>
          </a:p>
          <a:p>
            <a:r>
              <a:rPr lang="en-US" sz="1600" b="1" dirty="0" smtClean="0"/>
              <a:t>Spectral problems for forward and </a:t>
            </a:r>
            <a:r>
              <a:rPr lang="en-US" sz="1600" b="1" dirty="0" err="1" smtClean="0"/>
              <a:t>adjoint</a:t>
            </a:r>
            <a:r>
              <a:rPr lang="en-US" sz="1600" b="1" dirty="0" smtClean="0"/>
              <a:t> operators  of atmospheric hydrodynamics to construct the informative bases</a:t>
            </a:r>
            <a:endParaRPr lang="en-US" sz="1600" b="1" dirty="0"/>
          </a:p>
        </p:txBody>
      </p:sp>
      <p:sp>
        <p:nvSpPr>
          <p:cNvPr id="8" name="TextBox 7"/>
          <p:cNvSpPr txBox="1"/>
          <p:nvPr/>
        </p:nvSpPr>
        <p:spPr>
          <a:xfrm>
            <a:off x="395536" y="404664"/>
            <a:ext cx="8484117" cy="1323439"/>
          </a:xfrm>
          <a:prstGeom prst="rect">
            <a:avLst/>
          </a:prstGeom>
          <a:noFill/>
        </p:spPr>
        <p:txBody>
          <a:bodyPr wrap="none" rtlCol="0">
            <a:spAutoFit/>
          </a:bodyPr>
          <a:lstStyle/>
          <a:p>
            <a:r>
              <a:rPr lang="en-US" sz="4000" dirty="0" smtClean="0"/>
              <a:t> Methods of orthogonal decomposition.</a:t>
            </a:r>
          </a:p>
          <a:p>
            <a:pPr algn="ctr"/>
            <a:r>
              <a:rPr lang="en-US" sz="4000" dirty="0" smtClean="0"/>
              <a:t>Subspaces  of informative basis</a:t>
            </a:r>
            <a:endParaRPr lang="ru-RU" sz="4000" dirty="0"/>
          </a:p>
        </p:txBody>
      </p:sp>
      <p:graphicFrame>
        <p:nvGraphicFramePr>
          <p:cNvPr id="25601" name="Object 2"/>
          <p:cNvGraphicFramePr>
            <a:graphicFrameLocks noChangeAspect="1"/>
          </p:cNvGraphicFramePr>
          <p:nvPr/>
        </p:nvGraphicFramePr>
        <p:xfrm>
          <a:off x="755576" y="3861048"/>
          <a:ext cx="3672408" cy="2360437"/>
        </p:xfrm>
        <a:graphic>
          <a:graphicData uri="http://schemas.openxmlformats.org/presentationml/2006/ole">
            <p:oleObj spid="_x0000_s25601" name="Документ" r:id="rId3" imgW="5589360" imgH="3592080" progId="Word.Document.8">
              <p:embed/>
            </p:oleObj>
          </a:graphicData>
        </a:graphic>
      </p:graphicFrame>
      <p:graphicFrame>
        <p:nvGraphicFramePr>
          <p:cNvPr id="25602" name="Object 2"/>
          <p:cNvGraphicFramePr>
            <a:graphicFrameLocks noChangeAspect="1"/>
          </p:cNvGraphicFramePr>
          <p:nvPr/>
        </p:nvGraphicFramePr>
        <p:xfrm>
          <a:off x="4283969" y="3861048"/>
          <a:ext cx="3986170" cy="2374627"/>
        </p:xfrm>
        <a:graphic>
          <a:graphicData uri="http://schemas.openxmlformats.org/presentationml/2006/ole">
            <p:oleObj spid="_x0000_s25602" name="Документ" r:id="rId4" imgW="5928840" imgH="4539600" progId="Word.Document.8">
              <p:embed/>
            </p:oleObj>
          </a:graphicData>
        </a:graphic>
      </p:graphicFrame>
      <p:sp>
        <p:nvSpPr>
          <p:cNvPr id="9" name="TextBox 8"/>
          <p:cNvSpPr txBox="1"/>
          <p:nvPr/>
        </p:nvSpPr>
        <p:spPr>
          <a:xfrm>
            <a:off x="755576" y="6165304"/>
            <a:ext cx="7250255" cy="861774"/>
          </a:xfrm>
          <a:prstGeom prst="rect">
            <a:avLst/>
          </a:prstGeom>
          <a:noFill/>
        </p:spPr>
        <p:txBody>
          <a:bodyPr wrap="none" rtlCol="0">
            <a:spAutoFit/>
          </a:bodyPr>
          <a:lstStyle/>
          <a:p>
            <a:pPr lvl="0"/>
            <a:r>
              <a:rPr lang="en-US" sz="1600" b="1" dirty="0" smtClean="0"/>
              <a:t>P</a:t>
            </a:r>
            <a:r>
              <a:rPr lang="en-GB" sz="1600" b="1" dirty="0" err="1" smtClean="0"/>
              <a:t>enenko</a:t>
            </a:r>
            <a:r>
              <a:rPr lang="en-GB" sz="1600" b="1" dirty="0" smtClean="0"/>
              <a:t> V., </a:t>
            </a:r>
            <a:r>
              <a:rPr lang="en-GB" sz="1600" b="1" dirty="0" err="1" smtClean="0"/>
              <a:t>Tsvetova</a:t>
            </a:r>
            <a:r>
              <a:rPr lang="en-GB" sz="1600" b="1" dirty="0" smtClean="0"/>
              <a:t> E. </a:t>
            </a:r>
            <a:r>
              <a:rPr lang="en-GB" sz="1600" dirty="0" smtClean="0"/>
              <a:t>Orthogonal decomposition methods for inclusion of climatic </a:t>
            </a:r>
          </a:p>
          <a:p>
            <a:pPr lvl="0"/>
            <a:r>
              <a:rPr lang="en-GB" sz="1600" dirty="0" smtClean="0"/>
              <a:t>data into environmental studies//Ecol. Model. V. 217. P. 279–291</a:t>
            </a:r>
            <a:r>
              <a:rPr lang="en-US" sz="1600" dirty="0" smtClean="0"/>
              <a:t>. </a:t>
            </a:r>
            <a:r>
              <a:rPr lang="en-GB" sz="1600" dirty="0" smtClean="0"/>
              <a:t>2008.</a:t>
            </a:r>
            <a:endParaRPr lang="ru-RU" sz="1600" dirty="0" smtClean="0"/>
          </a:p>
          <a:p>
            <a:endParaRPr lang="ru-RU" dirty="0"/>
          </a:p>
        </p:txBody>
      </p:sp>
      <p:sp>
        <p:nvSpPr>
          <p:cNvPr id="10" name="TextBox 9"/>
          <p:cNvSpPr txBox="1"/>
          <p:nvPr/>
        </p:nvSpPr>
        <p:spPr>
          <a:xfrm>
            <a:off x="2771800" y="3573016"/>
            <a:ext cx="3716467" cy="369332"/>
          </a:xfrm>
          <a:prstGeom prst="rect">
            <a:avLst/>
          </a:prstGeom>
          <a:noFill/>
        </p:spPr>
        <p:txBody>
          <a:bodyPr wrap="none" rtlCol="0">
            <a:spAutoFit/>
          </a:bodyPr>
          <a:lstStyle/>
          <a:p>
            <a:r>
              <a:rPr lang="en-US" dirty="0" smtClean="0"/>
              <a:t>Activity centers of the climatic system</a:t>
            </a:r>
            <a:endParaRPr lang="ru-RU" dirty="0"/>
          </a:p>
        </p:txBody>
      </p:sp>
      <p:graphicFrame>
        <p:nvGraphicFramePr>
          <p:cNvPr id="12" name="Объект 11"/>
          <p:cNvGraphicFramePr>
            <a:graphicFrameLocks noChangeAspect="1"/>
          </p:cNvGraphicFramePr>
          <p:nvPr/>
        </p:nvGraphicFramePr>
        <p:xfrm>
          <a:off x="3563888" y="2492896"/>
          <a:ext cx="4445000" cy="406400"/>
        </p:xfrm>
        <a:graphic>
          <a:graphicData uri="http://schemas.openxmlformats.org/presentationml/2006/ole">
            <p:oleObj spid="_x0000_s25603" name="Equation" r:id="rId5" imgW="4444920" imgH="40608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Oval 2"/>
          <p:cNvSpPr>
            <a:spLocks noChangeArrowheads="1"/>
          </p:cNvSpPr>
          <p:nvPr/>
        </p:nvSpPr>
        <p:spPr bwMode="auto">
          <a:xfrm>
            <a:off x="5148263" y="4941888"/>
            <a:ext cx="304800" cy="457200"/>
          </a:xfrm>
          <a:prstGeom prst="ellipse">
            <a:avLst/>
          </a:prstGeom>
          <a:solidFill>
            <a:schemeClr val="accent6">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ru-RU">
              <a:latin typeface="+mn-lt"/>
              <a:cs typeface="+mn-cs"/>
            </a:endParaRPr>
          </a:p>
        </p:txBody>
      </p:sp>
      <p:sp>
        <p:nvSpPr>
          <p:cNvPr id="1028" name="Oval 3"/>
          <p:cNvSpPr>
            <a:spLocks noChangeArrowheads="1"/>
          </p:cNvSpPr>
          <p:nvPr/>
        </p:nvSpPr>
        <p:spPr bwMode="auto">
          <a:xfrm>
            <a:off x="1908175" y="5876925"/>
            <a:ext cx="1219200" cy="431800"/>
          </a:xfrm>
          <a:prstGeom prst="ellipse">
            <a:avLst/>
          </a:prstGeom>
          <a:solidFill>
            <a:schemeClr val="accent6">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ru-RU">
              <a:latin typeface="+mn-lt"/>
              <a:cs typeface="+mn-cs"/>
            </a:endParaRPr>
          </a:p>
        </p:txBody>
      </p:sp>
      <p:sp>
        <p:nvSpPr>
          <p:cNvPr id="1029" name="Oval 4"/>
          <p:cNvSpPr>
            <a:spLocks noChangeArrowheads="1"/>
          </p:cNvSpPr>
          <p:nvPr/>
        </p:nvSpPr>
        <p:spPr bwMode="auto">
          <a:xfrm>
            <a:off x="4284663" y="1916113"/>
            <a:ext cx="228600" cy="533400"/>
          </a:xfrm>
          <a:prstGeom prst="ellipse">
            <a:avLst/>
          </a:prstGeom>
          <a:solidFill>
            <a:schemeClr val="accent6">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ru-RU">
              <a:latin typeface="+mn-lt"/>
              <a:cs typeface="+mn-cs"/>
            </a:endParaRPr>
          </a:p>
        </p:txBody>
      </p:sp>
      <p:sp>
        <p:nvSpPr>
          <p:cNvPr id="1030" name="Oval 5"/>
          <p:cNvSpPr>
            <a:spLocks noChangeArrowheads="1"/>
          </p:cNvSpPr>
          <p:nvPr/>
        </p:nvSpPr>
        <p:spPr bwMode="auto">
          <a:xfrm>
            <a:off x="5795963" y="1989138"/>
            <a:ext cx="228600" cy="533400"/>
          </a:xfrm>
          <a:prstGeom prst="ellipse">
            <a:avLst/>
          </a:prstGeom>
          <a:solidFill>
            <a:schemeClr val="accent6">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ru-RU">
              <a:latin typeface="+mn-lt"/>
              <a:cs typeface="+mn-cs"/>
            </a:endParaRPr>
          </a:p>
        </p:txBody>
      </p:sp>
      <p:sp>
        <p:nvSpPr>
          <p:cNvPr id="1031" name="Oval 6"/>
          <p:cNvSpPr>
            <a:spLocks noChangeArrowheads="1"/>
          </p:cNvSpPr>
          <p:nvPr/>
        </p:nvSpPr>
        <p:spPr bwMode="auto">
          <a:xfrm>
            <a:off x="5580063" y="1268413"/>
            <a:ext cx="228600" cy="533400"/>
          </a:xfrm>
          <a:prstGeom prst="ellipse">
            <a:avLst/>
          </a:prstGeom>
          <a:solidFill>
            <a:schemeClr val="accent6">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ru-RU">
              <a:latin typeface="+mn-lt"/>
              <a:cs typeface="+mn-cs"/>
            </a:endParaRPr>
          </a:p>
        </p:txBody>
      </p:sp>
      <p:sp>
        <p:nvSpPr>
          <p:cNvPr id="13320" name="Text Box 9"/>
          <p:cNvSpPr txBox="1">
            <a:spLocks noChangeArrowheads="1"/>
          </p:cNvSpPr>
          <p:nvPr/>
        </p:nvSpPr>
        <p:spPr bwMode="auto">
          <a:xfrm>
            <a:off x="1658938" y="44450"/>
            <a:ext cx="7069137" cy="584200"/>
          </a:xfrm>
          <a:prstGeom prst="rect">
            <a:avLst/>
          </a:prstGeom>
          <a:noFill/>
          <a:ln w="9525">
            <a:noFill/>
            <a:miter lim="800000"/>
            <a:headEnd/>
            <a:tailEnd/>
          </a:ln>
        </p:spPr>
        <p:txBody>
          <a:bodyPr wrap="none">
            <a:spAutoFit/>
          </a:bodyPr>
          <a:lstStyle/>
          <a:p>
            <a:r>
              <a:rPr lang="en-US" sz="3200" b="1">
                <a:latin typeface="Calibri" pitchFamily="34" charset="0"/>
              </a:rPr>
              <a:t>Two main components: model and data</a:t>
            </a:r>
          </a:p>
        </p:txBody>
      </p:sp>
      <p:graphicFrame>
        <p:nvGraphicFramePr>
          <p:cNvPr id="13314" name="Object 7"/>
          <p:cNvGraphicFramePr>
            <a:graphicFrameLocks noChangeAspect="1"/>
          </p:cNvGraphicFramePr>
          <p:nvPr/>
        </p:nvGraphicFramePr>
        <p:xfrm>
          <a:off x="1838325" y="765175"/>
          <a:ext cx="5327650" cy="7196138"/>
        </p:xfrm>
        <a:graphic>
          <a:graphicData uri="http://schemas.openxmlformats.org/presentationml/2006/ole">
            <p:oleObj spid="_x0000_s38914" name="Document" r:id="rId3" imgW="5596245" imgH="7506354" progId="Word.Documen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latin typeface="Calibri" pitchFamily="34" charset="0"/>
              </a:rPr>
              <a:t/>
            </a:r>
            <a:br>
              <a:rPr lang="en-US" b="1" dirty="0" smtClean="0">
                <a:latin typeface="Calibri" pitchFamily="34" charset="0"/>
              </a:rPr>
            </a:br>
            <a:r>
              <a:rPr lang="en-US" b="1" dirty="0" smtClean="0">
                <a:latin typeface="Calibri" pitchFamily="34" charset="0"/>
              </a:rPr>
              <a:t>Model of atmospheric dynamics</a:t>
            </a:r>
            <a:br>
              <a:rPr lang="en-US" b="1" dirty="0" smtClean="0">
                <a:latin typeface="Calibri" pitchFamily="34" charset="0"/>
              </a:rPr>
            </a:br>
            <a:endParaRPr lang="ru-RU" dirty="0"/>
          </a:p>
        </p:txBody>
      </p:sp>
      <p:graphicFrame>
        <p:nvGraphicFramePr>
          <p:cNvPr id="54282" name="Object 10"/>
          <p:cNvGraphicFramePr>
            <a:graphicFrameLocks noChangeAspect="1"/>
          </p:cNvGraphicFramePr>
          <p:nvPr/>
        </p:nvGraphicFramePr>
        <p:xfrm>
          <a:off x="827584" y="1556792"/>
          <a:ext cx="6635750" cy="728663"/>
        </p:xfrm>
        <a:graphic>
          <a:graphicData uri="http://schemas.openxmlformats.org/presentationml/2006/ole">
            <p:oleObj spid="_x0000_s54282" name="Equation" r:id="rId3" imgW="6642000" imgH="723600" progId="Equation.DSMT4">
              <p:embed/>
            </p:oleObj>
          </a:graphicData>
        </a:graphic>
      </p:graphicFrame>
      <p:graphicFrame>
        <p:nvGraphicFramePr>
          <p:cNvPr id="54281" name="Object 9"/>
          <p:cNvGraphicFramePr>
            <a:graphicFrameLocks noChangeAspect="1"/>
          </p:cNvGraphicFramePr>
          <p:nvPr/>
        </p:nvGraphicFramePr>
        <p:xfrm>
          <a:off x="1831975" y="2320925"/>
          <a:ext cx="5308600" cy="723900"/>
        </p:xfrm>
        <a:graphic>
          <a:graphicData uri="http://schemas.openxmlformats.org/presentationml/2006/ole">
            <p:oleObj spid="_x0000_s54281" name="Equation" r:id="rId4" imgW="5308560" imgH="723600" progId="Equation.DSMT4">
              <p:embed/>
            </p:oleObj>
          </a:graphicData>
        </a:graphic>
      </p:graphicFrame>
      <p:graphicFrame>
        <p:nvGraphicFramePr>
          <p:cNvPr id="54280" name="Object 8"/>
          <p:cNvGraphicFramePr>
            <a:graphicFrameLocks noChangeAspect="1"/>
          </p:cNvGraphicFramePr>
          <p:nvPr/>
        </p:nvGraphicFramePr>
        <p:xfrm>
          <a:off x="1028700" y="3022600"/>
          <a:ext cx="6223000" cy="676275"/>
        </p:xfrm>
        <a:graphic>
          <a:graphicData uri="http://schemas.openxmlformats.org/presentationml/2006/ole">
            <p:oleObj spid="_x0000_s54280" name="Equation" r:id="rId5" imgW="6222960" imgH="672840" progId="Equation.DSMT4">
              <p:embed/>
            </p:oleObj>
          </a:graphicData>
        </a:graphic>
      </p:graphicFrame>
      <p:graphicFrame>
        <p:nvGraphicFramePr>
          <p:cNvPr id="54279" name="Object 7"/>
          <p:cNvGraphicFramePr>
            <a:graphicFrameLocks noChangeAspect="1"/>
          </p:cNvGraphicFramePr>
          <p:nvPr/>
        </p:nvGraphicFramePr>
        <p:xfrm>
          <a:off x="1316038" y="3886200"/>
          <a:ext cx="6070600" cy="679450"/>
        </p:xfrm>
        <a:graphic>
          <a:graphicData uri="http://schemas.openxmlformats.org/presentationml/2006/ole">
            <p:oleObj spid="_x0000_s54279" name="Equation" r:id="rId6" imgW="6070320" imgH="672840" progId="Equation.DSMT4">
              <p:embed/>
            </p:oleObj>
          </a:graphicData>
        </a:graphic>
      </p:graphicFrame>
      <p:graphicFrame>
        <p:nvGraphicFramePr>
          <p:cNvPr id="54278" name="Object 6"/>
          <p:cNvGraphicFramePr>
            <a:graphicFrameLocks noChangeAspect="1"/>
          </p:cNvGraphicFramePr>
          <p:nvPr/>
        </p:nvGraphicFramePr>
        <p:xfrm>
          <a:off x="676275" y="4583113"/>
          <a:ext cx="7116763" cy="677862"/>
        </p:xfrm>
        <a:graphic>
          <a:graphicData uri="http://schemas.openxmlformats.org/presentationml/2006/ole">
            <p:oleObj spid="_x0000_s54278" name="Equation" r:id="rId7" imgW="7124400" imgH="672840" progId="Equation.DSMT4">
              <p:embed/>
            </p:oleObj>
          </a:graphicData>
        </a:graphic>
      </p:graphicFrame>
      <p:graphicFrame>
        <p:nvGraphicFramePr>
          <p:cNvPr id="54277" name="Object 5"/>
          <p:cNvGraphicFramePr>
            <a:graphicFrameLocks noChangeAspect="1"/>
          </p:cNvGraphicFramePr>
          <p:nvPr/>
        </p:nvGraphicFramePr>
        <p:xfrm>
          <a:off x="3497263" y="5159375"/>
          <a:ext cx="1841500" cy="690563"/>
        </p:xfrm>
        <a:graphic>
          <a:graphicData uri="http://schemas.openxmlformats.org/presentationml/2006/ole">
            <p:oleObj spid="_x0000_s54277" name="Equation" r:id="rId8" imgW="1803240" imgH="672840" progId="Equation.DSMT4">
              <p:embed/>
            </p:oleObj>
          </a:graphicData>
        </a:graphic>
      </p:graphicFrame>
      <p:graphicFrame>
        <p:nvGraphicFramePr>
          <p:cNvPr id="54276" name="Object 4"/>
          <p:cNvGraphicFramePr>
            <a:graphicFrameLocks noChangeAspect="1"/>
          </p:cNvGraphicFramePr>
          <p:nvPr/>
        </p:nvGraphicFramePr>
        <p:xfrm>
          <a:off x="2038350" y="5872163"/>
          <a:ext cx="5240338" cy="414337"/>
        </p:xfrm>
        <a:graphic>
          <a:graphicData uri="http://schemas.openxmlformats.org/presentationml/2006/ole">
            <p:oleObj spid="_x0000_s54276" name="Equation" r:id="rId9" imgW="5257800" imgH="406080" progId="Equation.DSMT4">
              <p:embed/>
            </p:oleObj>
          </a:graphicData>
        </a:graphic>
      </p:graphicFrame>
      <p:graphicFrame>
        <p:nvGraphicFramePr>
          <p:cNvPr id="54275" name="Object 3"/>
          <p:cNvGraphicFramePr>
            <a:graphicFrameLocks noChangeAspect="1"/>
          </p:cNvGraphicFramePr>
          <p:nvPr/>
        </p:nvGraphicFramePr>
        <p:xfrm>
          <a:off x="881063" y="6375400"/>
          <a:ext cx="2895600" cy="412750"/>
        </p:xfrm>
        <a:graphic>
          <a:graphicData uri="http://schemas.openxmlformats.org/presentationml/2006/ole">
            <p:oleObj spid="_x0000_s54275" name="Equation" r:id="rId10" imgW="2895480" imgH="406080" progId="Equation.DSMT4">
              <p:embed/>
            </p:oleObj>
          </a:graphicData>
        </a:graphic>
      </p:graphicFrame>
      <p:graphicFrame>
        <p:nvGraphicFramePr>
          <p:cNvPr id="54274" name="Object 2"/>
          <p:cNvGraphicFramePr>
            <a:graphicFrameLocks noChangeAspect="1"/>
          </p:cNvGraphicFramePr>
          <p:nvPr/>
        </p:nvGraphicFramePr>
        <p:xfrm>
          <a:off x="4244975" y="6375400"/>
          <a:ext cx="2366963" cy="412750"/>
        </p:xfrm>
        <a:graphic>
          <a:graphicData uri="http://schemas.openxmlformats.org/presentationml/2006/ole">
            <p:oleObj spid="_x0000_s54274" name="Equation" r:id="rId11" imgW="2374560" imgH="406080" progId="Equation.DSMT4">
              <p:embed/>
            </p:oleObj>
          </a:graphicData>
        </a:graphic>
      </p:graphicFrame>
      <p:graphicFrame>
        <p:nvGraphicFramePr>
          <p:cNvPr id="54273" name="Object 1"/>
          <p:cNvGraphicFramePr>
            <a:graphicFrameLocks noChangeAspect="1"/>
          </p:cNvGraphicFramePr>
          <p:nvPr/>
        </p:nvGraphicFramePr>
        <p:xfrm>
          <a:off x="7143750" y="6327775"/>
          <a:ext cx="1143000" cy="385763"/>
        </p:xfrm>
        <a:graphic>
          <a:graphicData uri="http://schemas.openxmlformats.org/presentationml/2006/ole">
            <p:oleObj spid="_x0000_s54273" name="Equation" r:id="rId12" imgW="1130040" imgH="380880" progId="Equation.DSMT4">
              <p:embed/>
            </p:oleObj>
          </a:graphicData>
        </a:graphic>
      </p:graphicFrame>
      <p:sp>
        <p:nvSpPr>
          <p:cNvPr id="542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4284" name="Rectangle 12"/>
          <p:cNvSpPr>
            <a:spLocks noChangeArrowheads="1"/>
          </p:cNvSpPr>
          <p:nvPr/>
        </p:nvSpPr>
        <p:spPr bwMode="auto">
          <a:xfrm>
            <a:off x="0" y="85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85" name="Rectangle 13"/>
          <p:cNvSpPr>
            <a:spLocks noChangeArrowheads="1"/>
          </p:cNvSpPr>
          <p:nvPr/>
        </p:nvSpPr>
        <p:spPr bwMode="auto">
          <a:xfrm>
            <a:off x="0" y="1273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86" name="Rectangle 14"/>
          <p:cNvSpPr>
            <a:spLocks noChangeArrowheads="1"/>
          </p:cNvSpPr>
          <p:nvPr/>
        </p:nvSpPr>
        <p:spPr bwMode="auto">
          <a:xfrm>
            <a:off x="0" y="167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4287" name="Rectangle 15"/>
          <p:cNvSpPr>
            <a:spLocks noChangeArrowheads="1"/>
          </p:cNvSpPr>
          <p:nvPr/>
        </p:nvSpPr>
        <p:spPr bwMode="auto">
          <a:xfrm>
            <a:off x="0" y="2066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88" name="Rectangle 16"/>
          <p:cNvSpPr>
            <a:spLocks noChangeArrowheads="1"/>
          </p:cNvSpPr>
          <p:nvPr/>
        </p:nvSpPr>
        <p:spPr bwMode="auto">
          <a:xfrm>
            <a:off x="0" y="2463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89" name="Rectangle 17"/>
          <p:cNvSpPr>
            <a:spLocks noChangeArrowheads="1"/>
          </p:cNvSpPr>
          <p:nvPr/>
        </p:nvSpPr>
        <p:spPr bwMode="auto">
          <a:xfrm>
            <a:off x="0" y="286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4290" name="Rectangle 18"/>
          <p:cNvSpPr>
            <a:spLocks noChangeArrowheads="1"/>
          </p:cNvSpPr>
          <p:nvPr/>
        </p:nvSpPr>
        <p:spPr bwMode="auto">
          <a:xfrm>
            <a:off x="0" y="31194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4291" name="Rectangle 19"/>
          <p:cNvSpPr>
            <a:spLocks noChangeArrowheads="1"/>
          </p:cNvSpPr>
          <p:nvPr/>
        </p:nvSpPr>
        <p:spPr bwMode="auto">
          <a:xfrm>
            <a:off x="0" y="337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4292" name="Rectangle 20"/>
          <p:cNvSpPr>
            <a:spLocks noChangeArrowheads="1"/>
          </p:cNvSpPr>
          <p:nvPr/>
        </p:nvSpPr>
        <p:spPr bwMode="auto">
          <a:xfrm>
            <a:off x="0" y="36369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4293" name="Rectangle 21"/>
          <p:cNvSpPr>
            <a:spLocks noChangeArrowheads="1"/>
          </p:cNvSpPr>
          <p:nvPr/>
        </p:nvSpPr>
        <p:spPr bwMode="auto">
          <a:xfrm>
            <a:off x="0" y="38814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1281</Words>
  <Application>Microsoft Office PowerPoint</Application>
  <PresentationFormat>Экран (4:3)</PresentationFormat>
  <Paragraphs>172</Paragraphs>
  <Slides>30</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5</vt:i4>
      </vt:variant>
      <vt:variant>
        <vt:lpstr>Заголовки слайдов</vt:lpstr>
      </vt:variant>
      <vt:variant>
        <vt:i4>30</vt:i4>
      </vt:variant>
    </vt:vector>
  </HeadingPairs>
  <TitlesOfParts>
    <vt:vector size="36" baseType="lpstr">
      <vt:lpstr>Тема Office</vt:lpstr>
      <vt:lpstr>Equation</vt:lpstr>
      <vt:lpstr>Документ</vt:lpstr>
      <vt:lpstr>Document</vt:lpstr>
      <vt:lpstr>PDF</vt:lpstr>
      <vt:lpstr>Документ Microsoft Word</vt:lpstr>
      <vt:lpstr> A concept  of environmental forecasting  and variational methods  for its implementation</vt:lpstr>
      <vt:lpstr>From nuclear reactors and perturbation theory...</vt:lpstr>
      <vt:lpstr> A mathematical model for calculating multi-group nuclear reactors </vt:lpstr>
      <vt:lpstr>Main studies</vt:lpstr>
      <vt:lpstr>Kinetic equations  of radiation transport</vt:lpstr>
      <vt:lpstr>...to  atmospheric dynamics and environmental problems</vt:lpstr>
      <vt:lpstr>Слайд 7</vt:lpstr>
      <vt:lpstr>Слайд 8</vt:lpstr>
      <vt:lpstr> Model of atmospheric dynamics </vt:lpstr>
      <vt:lpstr>Слайд 10</vt:lpstr>
      <vt:lpstr>Слайд 11</vt:lpstr>
      <vt:lpstr>Слайд 12</vt:lpstr>
      <vt:lpstr>From theory of perturbations  to sensitivity theory</vt:lpstr>
      <vt:lpstr>Sensitivity studies</vt:lpstr>
      <vt:lpstr>Variational methods to study  the model sensitivity</vt:lpstr>
      <vt:lpstr>P-order  functional variations.  Computational algorithms of sensitivity relations </vt:lpstr>
      <vt:lpstr>Слайд 17</vt:lpstr>
      <vt:lpstr>Слайд 18</vt:lpstr>
      <vt:lpstr>Слайд 19</vt:lpstr>
      <vt:lpstr>Слайд 20</vt:lpstr>
      <vt:lpstr>...to Variational data assimilation</vt:lpstr>
      <vt:lpstr>Слайд 22</vt:lpstr>
      <vt:lpstr>Слайд 23</vt:lpstr>
      <vt:lpstr>Additive-averaged decomposition schemes for approximation of process  models</vt:lpstr>
      <vt:lpstr>  </vt:lpstr>
      <vt:lpstr>Direct algorithm for data assimilation  in 4D model with sliding windows </vt:lpstr>
      <vt:lpstr>The scenario of chemical  data assimilation based on real data</vt:lpstr>
      <vt:lpstr>The results of ozon reconstruction  in a reference site not participating in assimilation</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Владимир</dc:creator>
  <cp:lastModifiedBy>Владимир</cp:lastModifiedBy>
  <cp:revision>132</cp:revision>
  <dcterms:created xsi:type="dcterms:W3CDTF">2015-05-21T12:04:05Z</dcterms:created>
  <dcterms:modified xsi:type="dcterms:W3CDTF">2015-06-06T15:26:01Z</dcterms:modified>
</cp:coreProperties>
</file>